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377.xml" ContentType="application/vnd.openxmlformats-officedocument.presentationml.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slides/slide308.xml" ContentType="application/vnd.openxmlformats-officedocument.presentationml.slide+xml"/>
  <Override PartName="/ppt/slides/slide319.xml" ContentType="application/vnd.openxmlformats-officedocument.presentationml.slide+xml"/>
  <Override PartName="/ppt/slides/slide355.xml" ContentType="application/vnd.openxmlformats-officedocument.presentationml.slide+xml"/>
  <Override PartName="/ppt/slides/slide366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344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33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00.xml" ContentType="application/vnd.openxmlformats-officedocument.presentationml.slide+xml"/>
  <Override PartName="/ppt/slides/slide311.xml" ContentType="application/vnd.openxmlformats-officedocument.presentationml.slide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327.xml" ContentType="application/vnd.openxmlformats-officedocument.presentationml.slide+xml"/>
  <Override PartName="/ppt/slides/slide338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57.xml" ContentType="application/vnd.openxmlformats-officedocument.presentationml.slide+xml"/>
  <Override PartName="/ppt/slides/slide368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384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presProps" Target="presProps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viewProps" Target="viewProp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theme" Target="theme/theme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tableStyles" Target="tableStyle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954584"/>
            <a:ext cx="9142730" cy="180340"/>
          </a:xfrm>
          <a:custGeom>
            <a:avLst/>
            <a:gdLst/>
            <a:ahLst/>
            <a:cxnLst/>
            <a:rect l="l" t="t" r="r" b="b"/>
            <a:pathLst>
              <a:path w="9142730" h="180339">
                <a:moveTo>
                  <a:pt x="9142188" y="0"/>
                </a:moveTo>
                <a:lnTo>
                  <a:pt x="0" y="0"/>
                </a:lnTo>
                <a:lnTo>
                  <a:pt x="0" y="179997"/>
                </a:lnTo>
                <a:lnTo>
                  <a:pt x="9142188" y="179997"/>
                </a:lnTo>
                <a:lnTo>
                  <a:pt x="9142188" y="0"/>
                </a:lnTo>
                <a:close/>
              </a:path>
            </a:pathLst>
          </a:custGeom>
          <a:solidFill>
            <a:srgbClr val="4E6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954584"/>
            <a:ext cx="9142730" cy="180340"/>
          </a:xfrm>
          <a:custGeom>
            <a:avLst/>
            <a:gdLst/>
            <a:ahLst/>
            <a:cxnLst/>
            <a:rect l="l" t="t" r="r" b="b"/>
            <a:pathLst>
              <a:path w="9142730" h="180339">
                <a:moveTo>
                  <a:pt x="0" y="179997"/>
                </a:moveTo>
                <a:lnTo>
                  <a:pt x="9142188" y="179997"/>
                </a:lnTo>
                <a:lnTo>
                  <a:pt x="9142188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D3AC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-567" y="847539"/>
            <a:ext cx="9145905" cy="36195"/>
          </a:xfrm>
          <a:custGeom>
            <a:avLst/>
            <a:gdLst/>
            <a:ahLst/>
            <a:cxnLst/>
            <a:rect l="l" t="t" r="r" b="b"/>
            <a:pathLst>
              <a:path w="9145905" h="36194">
                <a:moveTo>
                  <a:pt x="9145778" y="0"/>
                </a:moveTo>
                <a:lnTo>
                  <a:pt x="0" y="0"/>
                </a:lnTo>
                <a:lnTo>
                  <a:pt x="0" y="35999"/>
                </a:lnTo>
                <a:lnTo>
                  <a:pt x="9145778" y="35999"/>
                </a:lnTo>
                <a:lnTo>
                  <a:pt x="9145778" y="0"/>
                </a:lnTo>
                <a:close/>
              </a:path>
            </a:pathLst>
          </a:custGeom>
          <a:solidFill>
            <a:srgbClr val="4E6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-567" y="847539"/>
            <a:ext cx="9145905" cy="36195"/>
          </a:xfrm>
          <a:custGeom>
            <a:avLst/>
            <a:gdLst/>
            <a:ahLst/>
            <a:cxnLst/>
            <a:rect l="l" t="t" r="r" b="b"/>
            <a:pathLst>
              <a:path w="9145905" h="36194">
                <a:moveTo>
                  <a:pt x="0" y="35999"/>
                </a:moveTo>
                <a:lnTo>
                  <a:pt x="9145778" y="35999"/>
                </a:lnTo>
                <a:lnTo>
                  <a:pt x="9145778" y="0"/>
                </a:lnTo>
                <a:lnTo>
                  <a:pt x="0" y="0"/>
                </a:lnTo>
                <a:lnTo>
                  <a:pt x="0" y="35999"/>
                </a:lnTo>
                <a:close/>
              </a:path>
            </a:pathLst>
          </a:custGeom>
          <a:ln w="6350">
            <a:solidFill>
              <a:srgbClr val="D3AC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178" y="19037"/>
            <a:ext cx="831278" cy="80633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1142" y="1119021"/>
            <a:ext cx="4370425" cy="366005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0" y="1551787"/>
            <a:ext cx="8016875" cy="31802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7340" y="210438"/>
            <a:ext cx="8529319" cy="422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EDEBE0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‹#›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954584"/>
            <a:ext cx="9142730" cy="180340"/>
          </a:xfrm>
          <a:custGeom>
            <a:avLst/>
            <a:gdLst/>
            <a:ahLst/>
            <a:cxnLst/>
            <a:rect l="l" t="t" r="r" b="b"/>
            <a:pathLst>
              <a:path w="9142730" h="180339">
                <a:moveTo>
                  <a:pt x="9142188" y="0"/>
                </a:moveTo>
                <a:lnTo>
                  <a:pt x="0" y="0"/>
                </a:lnTo>
                <a:lnTo>
                  <a:pt x="0" y="179997"/>
                </a:lnTo>
                <a:lnTo>
                  <a:pt x="9142188" y="179997"/>
                </a:lnTo>
                <a:lnTo>
                  <a:pt x="9142188" y="0"/>
                </a:lnTo>
                <a:close/>
              </a:path>
            </a:pathLst>
          </a:custGeom>
          <a:solidFill>
            <a:srgbClr val="4E6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954584"/>
            <a:ext cx="9142730" cy="180340"/>
          </a:xfrm>
          <a:custGeom>
            <a:avLst/>
            <a:gdLst/>
            <a:ahLst/>
            <a:cxnLst/>
            <a:rect l="l" t="t" r="r" b="b"/>
            <a:pathLst>
              <a:path w="9142730" h="180339">
                <a:moveTo>
                  <a:pt x="0" y="179997"/>
                </a:moveTo>
                <a:lnTo>
                  <a:pt x="9142188" y="179997"/>
                </a:lnTo>
                <a:lnTo>
                  <a:pt x="9142188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D3AC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178" y="19037"/>
            <a:ext cx="831278" cy="80633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-567" y="847539"/>
            <a:ext cx="9145905" cy="36195"/>
          </a:xfrm>
          <a:custGeom>
            <a:avLst/>
            <a:gdLst/>
            <a:ahLst/>
            <a:cxnLst/>
            <a:rect l="l" t="t" r="r" b="b"/>
            <a:pathLst>
              <a:path w="9145905" h="36194">
                <a:moveTo>
                  <a:pt x="9145778" y="0"/>
                </a:moveTo>
                <a:lnTo>
                  <a:pt x="0" y="0"/>
                </a:lnTo>
                <a:lnTo>
                  <a:pt x="0" y="35999"/>
                </a:lnTo>
                <a:lnTo>
                  <a:pt x="9145778" y="35999"/>
                </a:lnTo>
                <a:lnTo>
                  <a:pt x="9145778" y="0"/>
                </a:lnTo>
                <a:close/>
              </a:path>
            </a:pathLst>
          </a:custGeom>
          <a:solidFill>
            <a:srgbClr val="4E6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-567" y="847539"/>
            <a:ext cx="9145905" cy="36195"/>
          </a:xfrm>
          <a:custGeom>
            <a:avLst/>
            <a:gdLst/>
            <a:ahLst/>
            <a:cxnLst/>
            <a:rect l="l" t="t" r="r" b="b"/>
            <a:pathLst>
              <a:path w="9145905" h="36194">
                <a:moveTo>
                  <a:pt x="0" y="35999"/>
                </a:moveTo>
                <a:lnTo>
                  <a:pt x="9145778" y="35999"/>
                </a:lnTo>
                <a:lnTo>
                  <a:pt x="9145778" y="0"/>
                </a:lnTo>
                <a:lnTo>
                  <a:pt x="0" y="0"/>
                </a:lnTo>
                <a:lnTo>
                  <a:pt x="0" y="35999"/>
                </a:lnTo>
                <a:close/>
              </a:path>
            </a:pathLst>
          </a:custGeom>
          <a:ln w="6350">
            <a:solidFill>
              <a:srgbClr val="D3AC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1142" y="1119021"/>
            <a:ext cx="4370425" cy="36600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EDEBE0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‹#›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EDEBE0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‹#›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954584"/>
            <a:ext cx="9142730" cy="180340"/>
          </a:xfrm>
          <a:custGeom>
            <a:avLst/>
            <a:gdLst/>
            <a:ahLst/>
            <a:cxnLst/>
            <a:rect l="l" t="t" r="r" b="b"/>
            <a:pathLst>
              <a:path w="9142730" h="180339">
                <a:moveTo>
                  <a:pt x="9142188" y="0"/>
                </a:moveTo>
                <a:lnTo>
                  <a:pt x="0" y="0"/>
                </a:lnTo>
                <a:lnTo>
                  <a:pt x="0" y="179997"/>
                </a:lnTo>
                <a:lnTo>
                  <a:pt x="9142188" y="179997"/>
                </a:lnTo>
                <a:lnTo>
                  <a:pt x="9142188" y="0"/>
                </a:lnTo>
                <a:close/>
              </a:path>
            </a:pathLst>
          </a:custGeom>
          <a:solidFill>
            <a:srgbClr val="4E6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954584"/>
            <a:ext cx="9142730" cy="180340"/>
          </a:xfrm>
          <a:custGeom>
            <a:avLst/>
            <a:gdLst/>
            <a:ahLst/>
            <a:cxnLst/>
            <a:rect l="l" t="t" r="r" b="b"/>
            <a:pathLst>
              <a:path w="9142730" h="180339">
                <a:moveTo>
                  <a:pt x="0" y="179997"/>
                </a:moveTo>
                <a:lnTo>
                  <a:pt x="9142188" y="179997"/>
                </a:lnTo>
                <a:lnTo>
                  <a:pt x="9142188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D3AC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-567" y="847539"/>
            <a:ext cx="9145905" cy="36195"/>
          </a:xfrm>
          <a:custGeom>
            <a:avLst/>
            <a:gdLst/>
            <a:ahLst/>
            <a:cxnLst/>
            <a:rect l="l" t="t" r="r" b="b"/>
            <a:pathLst>
              <a:path w="9145905" h="36194">
                <a:moveTo>
                  <a:pt x="9145778" y="0"/>
                </a:moveTo>
                <a:lnTo>
                  <a:pt x="0" y="0"/>
                </a:lnTo>
                <a:lnTo>
                  <a:pt x="0" y="35999"/>
                </a:lnTo>
                <a:lnTo>
                  <a:pt x="9145778" y="35999"/>
                </a:lnTo>
                <a:lnTo>
                  <a:pt x="9145778" y="0"/>
                </a:lnTo>
                <a:close/>
              </a:path>
            </a:pathLst>
          </a:custGeom>
          <a:solidFill>
            <a:srgbClr val="4E6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-567" y="847539"/>
            <a:ext cx="9145905" cy="36195"/>
          </a:xfrm>
          <a:custGeom>
            <a:avLst/>
            <a:gdLst/>
            <a:ahLst/>
            <a:cxnLst/>
            <a:rect l="l" t="t" r="r" b="b"/>
            <a:pathLst>
              <a:path w="9145905" h="36194">
                <a:moveTo>
                  <a:pt x="0" y="35999"/>
                </a:moveTo>
                <a:lnTo>
                  <a:pt x="9145778" y="35999"/>
                </a:lnTo>
                <a:lnTo>
                  <a:pt x="9145778" y="0"/>
                </a:lnTo>
                <a:lnTo>
                  <a:pt x="0" y="0"/>
                </a:lnTo>
                <a:lnTo>
                  <a:pt x="0" y="35999"/>
                </a:lnTo>
                <a:close/>
              </a:path>
            </a:pathLst>
          </a:custGeom>
          <a:ln w="6350">
            <a:solidFill>
              <a:srgbClr val="D3AC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178" y="19037"/>
            <a:ext cx="831278" cy="80633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1142" y="1119021"/>
            <a:ext cx="4370425" cy="36600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EDEBE0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‹#›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954584"/>
            <a:ext cx="9142730" cy="180340"/>
          </a:xfrm>
          <a:custGeom>
            <a:avLst/>
            <a:gdLst/>
            <a:ahLst/>
            <a:cxnLst/>
            <a:rect l="l" t="t" r="r" b="b"/>
            <a:pathLst>
              <a:path w="9142730" h="180339">
                <a:moveTo>
                  <a:pt x="9142188" y="0"/>
                </a:moveTo>
                <a:lnTo>
                  <a:pt x="0" y="0"/>
                </a:lnTo>
                <a:lnTo>
                  <a:pt x="0" y="179997"/>
                </a:lnTo>
                <a:lnTo>
                  <a:pt x="9142188" y="179997"/>
                </a:lnTo>
                <a:lnTo>
                  <a:pt x="9142188" y="0"/>
                </a:lnTo>
                <a:close/>
              </a:path>
            </a:pathLst>
          </a:custGeom>
          <a:solidFill>
            <a:srgbClr val="4E6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954584"/>
            <a:ext cx="9142730" cy="180340"/>
          </a:xfrm>
          <a:custGeom>
            <a:avLst/>
            <a:gdLst/>
            <a:ahLst/>
            <a:cxnLst/>
            <a:rect l="l" t="t" r="r" b="b"/>
            <a:pathLst>
              <a:path w="9142730" h="180339">
                <a:moveTo>
                  <a:pt x="0" y="179997"/>
                </a:moveTo>
                <a:lnTo>
                  <a:pt x="9142188" y="179997"/>
                </a:lnTo>
                <a:lnTo>
                  <a:pt x="9142188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D3AC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178" y="19037"/>
            <a:ext cx="831278" cy="80633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-567" y="847539"/>
            <a:ext cx="9145905" cy="36195"/>
          </a:xfrm>
          <a:custGeom>
            <a:avLst/>
            <a:gdLst/>
            <a:ahLst/>
            <a:cxnLst/>
            <a:rect l="l" t="t" r="r" b="b"/>
            <a:pathLst>
              <a:path w="9145905" h="36194">
                <a:moveTo>
                  <a:pt x="9145778" y="0"/>
                </a:moveTo>
                <a:lnTo>
                  <a:pt x="0" y="0"/>
                </a:lnTo>
                <a:lnTo>
                  <a:pt x="0" y="35999"/>
                </a:lnTo>
                <a:lnTo>
                  <a:pt x="9145778" y="35999"/>
                </a:lnTo>
                <a:lnTo>
                  <a:pt x="9145778" y="0"/>
                </a:lnTo>
                <a:close/>
              </a:path>
            </a:pathLst>
          </a:custGeom>
          <a:solidFill>
            <a:srgbClr val="4E6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-567" y="847539"/>
            <a:ext cx="9145905" cy="36195"/>
          </a:xfrm>
          <a:custGeom>
            <a:avLst/>
            <a:gdLst/>
            <a:ahLst/>
            <a:cxnLst/>
            <a:rect l="l" t="t" r="r" b="b"/>
            <a:pathLst>
              <a:path w="9145905" h="36194">
                <a:moveTo>
                  <a:pt x="0" y="35999"/>
                </a:moveTo>
                <a:lnTo>
                  <a:pt x="9145778" y="35999"/>
                </a:lnTo>
                <a:lnTo>
                  <a:pt x="9145778" y="0"/>
                </a:lnTo>
                <a:lnTo>
                  <a:pt x="0" y="0"/>
                </a:lnTo>
                <a:lnTo>
                  <a:pt x="0" y="35999"/>
                </a:lnTo>
                <a:close/>
              </a:path>
            </a:pathLst>
          </a:custGeom>
          <a:ln w="6350">
            <a:solidFill>
              <a:srgbClr val="D3AC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1142" y="1119021"/>
            <a:ext cx="4370425" cy="36600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EDEBE0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‹#›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954584"/>
            <a:ext cx="9142730" cy="180340"/>
          </a:xfrm>
          <a:custGeom>
            <a:avLst/>
            <a:gdLst/>
            <a:ahLst/>
            <a:cxnLst/>
            <a:rect l="l" t="t" r="r" b="b"/>
            <a:pathLst>
              <a:path w="9142730" h="180339">
                <a:moveTo>
                  <a:pt x="9142188" y="0"/>
                </a:moveTo>
                <a:lnTo>
                  <a:pt x="0" y="0"/>
                </a:lnTo>
                <a:lnTo>
                  <a:pt x="0" y="179997"/>
                </a:lnTo>
                <a:lnTo>
                  <a:pt x="9142188" y="179997"/>
                </a:lnTo>
                <a:lnTo>
                  <a:pt x="9142188" y="0"/>
                </a:lnTo>
                <a:close/>
              </a:path>
            </a:pathLst>
          </a:custGeom>
          <a:solidFill>
            <a:srgbClr val="4E6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954584"/>
            <a:ext cx="9142730" cy="180340"/>
          </a:xfrm>
          <a:custGeom>
            <a:avLst/>
            <a:gdLst/>
            <a:ahLst/>
            <a:cxnLst/>
            <a:rect l="l" t="t" r="r" b="b"/>
            <a:pathLst>
              <a:path w="9142730" h="180339">
                <a:moveTo>
                  <a:pt x="0" y="179997"/>
                </a:moveTo>
                <a:lnTo>
                  <a:pt x="9142188" y="179997"/>
                </a:lnTo>
                <a:lnTo>
                  <a:pt x="9142188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D3AC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8620" y="2337638"/>
            <a:ext cx="3286759" cy="468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5434" y="1011783"/>
            <a:ext cx="8533130" cy="3522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7591" y="4943984"/>
            <a:ext cx="1120775" cy="180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22690" y="4961421"/>
            <a:ext cx="268604" cy="166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EDEBE0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‹#›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.png"/><Relationship Id="rId7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jpeg"/><Relationship Id="rId9" Type="http://schemas.openxmlformats.org/officeDocument/2006/relationships/image" Target="../media/image161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jpe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2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5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5.pn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9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4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4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.png"/><Relationship Id="rId7" Type="http://schemas.openxmlformats.org/officeDocument/2006/relationships/image" Target="../media/image310.png"/><Relationship Id="rId12" Type="http://schemas.openxmlformats.org/officeDocument/2006/relationships/image" Target="../media/image3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5" Type="http://schemas.openxmlformats.org/officeDocument/2006/relationships/image" Target="../media/image308.png"/><Relationship Id="rId10" Type="http://schemas.openxmlformats.org/officeDocument/2006/relationships/image" Target="../media/image313.png"/><Relationship Id="rId4" Type="http://schemas.openxmlformats.org/officeDocument/2006/relationships/image" Target="../media/image307.jpeg"/><Relationship Id="rId9" Type="http://schemas.openxmlformats.org/officeDocument/2006/relationships/image" Target="../media/image312.png"/></Relationships>
</file>

<file path=ppt/slides/_rels/slide3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.png"/><Relationship Id="rId7" Type="http://schemas.openxmlformats.org/officeDocument/2006/relationships/image" Target="../media/image3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10" Type="http://schemas.openxmlformats.org/officeDocument/2006/relationships/image" Target="../media/image322.png"/><Relationship Id="rId4" Type="http://schemas.openxmlformats.org/officeDocument/2006/relationships/image" Target="../media/image316.jpeg"/><Relationship Id="rId9" Type="http://schemas.openxmlformats.org/officeDocument/2006/relationships/image" Target="../media/image321.png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95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transform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physical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layer,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raw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transmission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facility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responsible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node-to-node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transmission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Specific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responsibilities</a:t>
            </a:r>
            <a:r>
              <a:rPr sz="2000" spc="3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3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</a:t>
            </a:r>
            <a:r>
              <a:rPr sz="2000" spc="3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includes</a:t>
            </a:r>
            <a:r>
              <a:rPr sz="2000" spc="3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framing,</a:t>
            </a:r>
            <a:r>
              <a:rPr sz="2000" spc="3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addressing,</a:t>
            </a:r>
            <a:r>
              <a:rPr sz="2000" spc="3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flow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control,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media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4091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Overview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DLL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6244" y="2393810"/>
            <a:ext cx="4731384" cy="24170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1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4"/>
            <a:ext cx="8529955" cy="245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spc="-5" dirty="0">
                <a:latin typeface="Times New Roman"/>
                <a:cs typeface="Times New Roman"/>
              </a:rPr>
              <a:t>In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byte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stuffing,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special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byte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is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added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to the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data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section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the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frame</a:t>
            </a:r>
            <a:r>
              <a:rPr sz="2100" spc="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when </a:t>
            </a:r>
            <a:r>
              <a:rPr sz="2100" spc="-509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</a:t>
            </a:r>
            <a:r>
              <a:rPr sz="2100" spc="5" dirty="0">
                <a:latin typeface="Times New Roman"/>
                <a:cs typeface="Times New Roman"/>
              </a:rPr>
              <a:t>h</a:t>
            </a:r>
            <a:r>
              <a:rPr sz="2100" dirty="0">
                <a:latin typeface="Times New Roman"/>
                <a:cs typeface="Times New Roman"/>
              </a:rPr>
              <a:t>ere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is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140" dirty="0">
                <a:latin typeface="Times New Roman"/>
                <a:cs typeface="Times New Roman"/>
              </a:rPr>
              <a:t>a</a:t>
            </a:r>
            <a:r>
              <a:rPr sz="2100" u="heavy" spc="-140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2100" u="heavy" spc="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1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ara</a:t>
            </a:r>
            <a:r>
              <a:rPr sz="2100" u="heavy" spc="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21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100" u="heavy" spc="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1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with t</a:t>
            </a:r>
            <a:r>
              <a:rPr sz="2100" spc="5" dirty="0">
                <a:latin typeface="Times New Roman"/>
                <a:cs typeface="Times New Roman"/>
              </a:rPr>
              <a:t>h</a:t>
            </a:r>
            <a:r>
              <a:rPr sz="2100" dirty="0">
                <a:latin typeface="Times New Roman"/>
                <a:cs typeface="Times New Roman"/>
              </a:rPr>
              <a:t>e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sa</a:t>
            </a:r>
            <a:r>
              <a:rPr sz="2100" spc="-25" dirty="0">
                <a:latin typeface="Times New Roman"/>
                <a:cs typeface="Times New Roman"/>
              </a:rPr>
              <a:t>m</a:t>
            </a:r>
            <a:r>
              <a:rPr sz="2100" dirty="0">
                <a:latin typeface="Times New Roman"/>
                <a:cs typeface="Times New Roman"/>
              </a:rPr>
              <a:t>e</a:t>
            </a:r>
            <a:r>
              <a:rPr sz="2100" spc="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</a:t>
            </a:r>
            <a:r>
              <a:rPr sz="2100" spc="5" dirty="0">
                <a:latin typeface="Times New Roman"/>
                <a:cs typeface="Times New Roman"/>
              </a:rPr>
              <a:t>a</a:t>
            </a:r>
            <a:r>
              <a:rPr sz="2100" dirty="0">
                <a:latin typeface="Times New Roman"/>
                <a:cs typeface="Times New Roman"/>
              </a:rPr>
              <a:t>t</a:t>
            </a:r>
            <a:r>
              <a:rPr sz="2100" spc="5" dirty="0">
                <a:latin typeface="Times New Roman"/>
                <a:cs typeface="Times New Roman"/>
              </a:rPr>
              <a:t>t</a:t>
            </a:r>
            <a:r>
              <a:rPr sz="2100" dirty="0">
                <a:latin typeface="Times New Roman"/>
                <a:cs typeface="Times New Roman"/>
              </a:rPr>
              <a:t>ern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as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</a:t>
            </a:r>
            <a:r>
              <a:rPr sz="2100" spc="5" dirty="0">
                <a:latin typeface="Times New Roman"/>
                <a:cs typeface="Times New Roman"/>
              </a:rPr>
              <a:t>h</a:t>
            </a:r>
            <a:r>
              <a:rPr sz="2100" dirty="0">
                <a:latin typeface="Times New Roman"/>
                <a:cs typeface="Times New Roman"/>
              </a:rPr>
              <a:t>e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flag</a:t>
            </a:r>
            <a:endParaRPr sz="21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data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section </a:t>
            </a:r>
            <a:r>
              <a:rPr sz="2100" spc="-5" dirty="0">
                <a:latin typeface="Times New Roman"/>
                <a:cs typeface="Times New Roman"/>
              </a:rPr>
              <a:t>is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stuffed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with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extra byte</a:t>
            </a:r>
            <a:endParaRPr sz="21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91465" algn="l"/>
                <a:tab pos="292100" algn="l"/>
                <a:tab pos="931544" algn="l"/>
                <a:tab pos="1557655" algn="l"/>
                <a:tab pos="1900555" algn="l"/>
                <a:tab pos="2838450" algn="l"/>
                <a:tab pos="3642995" algn="l"/>
                <a:tab pos="4135754" algn="l"/>
                <a:tab pos="5013325" algn="l"/>
                <a:tab pos="6160135" algn="l"/>
                <a:tab pos="7059295" algn="l"/>
                <a:tab pos="7875905" algn="l"/>
                <a:tab pos="8397240" algn="l"/>
              </a:tabLst>
            </a:pPr>
            <a:r>
              <a:rPr sz="2100" dirty="0">
                <a:latin typeface="Times New Roman"/>
                <a:cs typeface="Times New Roman"/>
              </a:rPr>
              <a:t>Th</a:t>
            </a:r>
            <a:r>
              <a:rPr sz="2100" spc="5" dirty="0">
                <a:latin typeface="Times New Roman"/>
                <a:cs typeface="Times New Roman"/>
              </a:rPr>
              <a:t>i</a:t>
            </a:r>
            <a:r>
              <a:rPr sz="2100" dirty="0">
                <a:latin typeface="Times New Roman"/>
                <a:cs typeface="Times New Roman"/>
              </a:rPr>
              <a:t>s	byte	is	u</a:t>
            </a:r>
            <a:r>
              <a:rPr sz="2100" spc="-10" dirty="0">
                <a:latin typeface="Times New Roman"/>
                <a:cs typeface="Times New Roman"/>
              </a:rPr>
              <a:t>s</a:t>
            </a:r>
            <a:r>
              <a:rPr sz="2100" dirty="0">
                <a:latin typeface="Times New Roman"/>
                <a:cs typeface="Times New Roman"/>
              </a:rPr>
              <a:t>ually	ca</a:t>
            </a:r>
            <a:r>
              <a:rPr sz="2100" spc="5" dirty="0">
                <a:latin typeface="Times New Roman"/>
                <a:cs typeface="Times New Roman"/>
              </a:rPr>
              <a:t>l</a:t>
            </a:r>
            <a:r>
              <a:rPr sz="2100" spc="-10" dirty="0">
                <a:latin typeface="Times New Roman"/>
                <a:cs typeface="Times New Roman"/>
              </a:rPr>
              <a:t>l</a:t>
            </a:r>
            <a:r>
              <a:rPr sz="2100" dirty="0">
                <a:latin typeface="Times New Roman"/>
                <a:cs typeface="Times New Roman"/>
              </a:rPr>
              <a:t>ed	t</a:t>
            </a:r>
            <a:r>
              <a:rPr sz="2100" spc="5" dirty="0">
                <a:latin typeface="Times New Roman"/>
                <a:cs typeface="Times New Roman"/>
              </a:rPr>
              <a:t>h</a:t>
            </a:r>
            <a:r>
              <a:rPr sz="2100" dirty="0">
                <a:latin typeface="Times New Roman"/>
                <a:cs typeface="Times New Roman"/>
              </a:rPr>
              <a:t>e	e</a:t>
            </a:r>
            <a:r>
              <a:rPr sz="21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scape	characte</a:t>
            </a:r>
            <a:r>
              <a:rPr sz="2100" dirty="0">
                <a:latin typeface="Times New Roman"/>
                <a:cs typeface="Times New Roman"/>
              </a:rPr>
              <a:t>r	(E</a:t>
            </a:r>
            <a:r>
              <a:rPr sz="2100" spc="-15" dirty="0">
                <a:latin typeface="Times New Roman"/>
                <a:cs typeface="Times New Roman"/>
              </a:rPr>
              <a:t>S</a:t>
            </a:r>
            <a:r>
              <a:rPr sz="2100" dirty="0">
                <a:latin typeface="Times New Roman"/>
                <a:cs typeface="Times New Roman"/>
              </a:rPr>
              <a:t>C),	whi</a:t>
            </a:r>
            <a:r>
              <a:rPr sz="2100" spc="-10" dirty="0">
                <a:latin typeface="Times New Roman"/>
                <a:cs typeface="Times New Roman"/>
              </a:rPr>
              <a:t>c</a:t>
            </a:r>
            <a:r>
              <a:rPr sz="2100" dirty="0">
                <a:latin typeface="Times New Roman"/>
                <a:cs typeface="Times New Roman"/>
              </a:rPr>
              <a:t>h	has	a</a:t>
            </a:r>
            <a:endParaRPr sz="21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100" dirty="0">
                <a:latin typeface="Times New Roman"/>
                <a:cs typeface="Times New Roman"/>
              </a:rPr>
              <a:t>predefined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bit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pattern</a:t>
            </a:r>
            <a:endParaRPr sz="21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dirty="0">
                <a:latin typeface="Times New Roman"/>
                <a:cs typeface="Times New Roman"/>
              </a:rPr>
              <a:t>Whenever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receiver</a:t>
            </a:r>
            <a:r>
              <a:rPr sz="2100" spc="114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encounters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ESC</a:t>
            </a:r>
            <a:r>
              <a:rPr sz="2100" spc="114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character,</a:t>
            </a:r>
            <a:r>
              <a:rPr sz="2100" spc="1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it</a:t>
            </a:r>
            <a:r>
              <a:rPr sz="2100" u="heavy" spc="100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removes</a:t>
            </a:r>
            <a:r>
              <a:rPr sz="2100" spc="1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it</a:t>
            </a:r>
            <a:r>
              <a:rPr sz="2100" spc="12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from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endParaRPr sz="21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100" dirty="0">
                <a:latin typeface="Times New Roman"/>
                <a:cs typeface="Times New Roman"/>
              </a:rPr>
              <a:t>data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section and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treats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next character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as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data, not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delimiting</a:t>
            </a:r>
            <a:r>
              <a:rPr sz="2100" spc="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flag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8061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Character-oriented</a:t>
            </a:r>
            <a:r>
              <a:rPr sz="2600" b="0" spc="-7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7422" y="1440433"/>
            <a:ext cx="3645535" cy="2118360"/>
          </a:xfrm>
          <a:custGeom>
            <a:avLst/>
            <a:gdLst/>
            <a:ahLst/>
            <a:cxnLst/>
            <a:rect l="l" t="t" r="r" b="b"/>
            <a:pathLst>
              <a:path w="3645535" h="2118360">
                <a:moveTo>
                  <a:pt x="0" y="0"/>
                </a:moveTo>
                <a:lnTo>
                  <a:pt x="2287397" y="0"/>
                </a:lnTo>
              </a:path>
              <a:path w="3645535" h="2118360">
                <a:moveTo>
                  <a:pt x="2578227" y="329564"/>
                </a:moveTo>
                <a:lnTo>
                  <a:pt x="3645407" y="329564"/>
                </a:lnTo>
              </a:path>
              <a:path w="3645535" h="2118360">
                <a:moveTo>
                  <a:pt x="1883917" y="699261"/>
                </a:moveTo>
                <a:lnTo>
                  <a:pt x="2950972" y="699261"/>
                </a:lnTo>
              </a:path>
              <a:path w="3645535" h="2118360">
                <a:moveTo>
                  <a:pt x="949451" y="2118232"/>
                </a:moveTo>
                <a:lnTo>
                  <a:pt x="3236976" y="2118232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10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912" y="1047750"/>
            <a:ext cx="8447405" cy="3731895"/>
            <a:chOff x="315912" y="1047750"/>
            <a:chExt cx="8447405" cy="3731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912" y="1047750"/>
              <a:ext cx="8447024" cy="1676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3039617"/>
              <a:ext cx="7486650" cy="15895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5019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14" dirty="0">
                <a:latin typeface="Times New Roman"/>
                <a:cs typeface="Times New Roman"/>
              </a:rPr>
              <a:t>W</a:t>
            </a:r>
            <a:r>
              <a:rPr sz="2800" b="0" spc="-5" dirty="0">
                <a:latin typeface="Times New Roman"/>
                <a:cs typeface="Times New Roman"/>
              </a:rPr>
              <a:t>i</a:t>
            </a:r>
            <a:r>
              <a:rPr sz="2800" b="0" dirty="0">
                <a:latin typeface="Times New Roman"/>
                <a:cs typeface="Times New Roman"/>
              </a:rPr>
              <a:t>n</a:t>
            </a:r>
            <a:r>
              <a:rPr sz="2800" b="0" spc="-5" dirty="0">
                <a:latin typeface="Times New Roman"/>
                <a:cs typeface="Times New Roman"/>
              </a:rPr>
              <a:t>d</a:t>
            </a:r>
            <a:r>
              <a:rPr sz="2800" b="0" dirty="0">
                <a:latin typeface="Times New Roman"/>
                <a:cs typeface="Times New Roman"/>
              </a:rPr>
              <a:t>o</a:t>
            </a:r>
            <a:r>
              <a:rPr sz="2800" b="0" spc="-5" dirty="0">
                <a:latin typeface="Times New Roman"/>
                <a:cs typeface="Times New Roman"/>
              </a:rPr>
              <a:t>w</a:t>
            </a:r>
            <a:r>
              <a:rPr sz="2800" b="0" spc="-2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f</a:t>
            </a:r>
            <a:r>
              <a:rPr sz="2800" b="0" dirty="0">
                <a:latin typeface="Times New Roman"/>
                <a:cs typeface="Times New Roman"/>
              </a:rPr>
              <a:t>o</a:t>
            </a:r>
            <a:r>
              <a:rPr sz="2800" b="0" spc="-5" dirty="0">
                <a:latin typeface="Times New Roman"/>
                <a:cs typeface="Times New Roman"/>
              </a:rPr>
              <a:t>r Selective R</a:t>
            </a:r>
            <a:r>
              <a:rPr sz="2800" b="0" spc="-20" dirty="0">
                <a:latin typeface="Times New Roman"/>
                <a:cs typeface="Times New Roman"/>
              </a:rPr>
              <a:t>e</a:t>
            </a:r>
            <a:r>
              <a:rPr sz="2800" b="0" spc="-5" dirty="0">
                <a:latin typeface="Times New Roman"/>
                <a:cs typeface="Times New Roman"/>
              </a:rPr>
              <a:t>peat</a:t>
            </a:r>
            <a:r>
              <a:rPr sz="2800" b="0" spc="-16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ARQ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100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425" y="1038225"/>
            <a:ext cx="8537575" cy="34766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5019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14" dirty="0">
                <a:latin typeface="Times New Roman"/>
                <a:cs typeface="Times New Roman"/>
              </a:rPr>
              <a:t>W</a:t>
            </a:r>
            <a:r>
              <a:rPr sz="2800" b="0" spc="-5" dirty="0">
                <a:latin typeface="Times New Roman"/>
                <a:cs typeface="Times New Roman"/>
              </a:rPr>
              <a:t>i</a:t>
            </a:r>
            <a:r>
              <a:rPr sz="2800" b="0" dirty="0">
                <a:latin typeface="Times New Roman"/>
                <a:cs typeface="Times New Roman"/>
              </a:rPr>
              <a:t>n</a:t>
            </a:r>
            <a:r>
              <a:rPr sz="2800" b="0" spc="-5" dirty="0">
                <a:latin typeface="Times New Roman"/>
                <a:cs typeface="Times New Roman"/>
              </a:rPr>
              <a:t>d</a:t>
            </a:r>
            <a:r>
              <a:rPr sz="2800" b="0" dirty="0">
                <a:latin typeface="Times New Roman"/>
                <a:cs typeface="Times New Roman"/>
              </a:rPr>
              <a:t>o</a:t>
            </a:r>
            <a:r>
              <a:rPr sz="2800" b="0" spc="-5" dirty="0">
                <a:latin typeface="Times New Roman"/>
                <a:cs typeface="Times New Roman"/>
              </a:rPr>
              <a:t>w</a:t>
            </a:r>
            <a:r>
              <a:rPr sz="2800" b="0" spc="-2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f</a:t>
            </a:r>
            <a:r>
              <a:rPr sz="2800" b="0" dirty="0">
                <a:latin typeface="Times New Roman"/>
                <a:cs typeface="Times New Roman"/>
              </a:rPr>
              <a:t>o</a:t>
            </a:r>
            <a:r>
              <a:rPr sz="2800" b="0" spc="-5" dirty="0">
                <a:latin typeface="Times New Roman"/>
                <a:cs typeface="Times New Roman"/>
              </a:rPr>
              <a:t>r Selective R</a:t>
            </a:r>
            <a:r>
              <a:rPr sz="2800" b="0" spc="-20" dirty="0">
                <a:latin typeface="Times New Roman"/>
                <a:cs typeface="Times New Roman"/>
              </a:rPr>
              <a:t>e</a:t>
            </a:r>
            <a:r>
              <a:rPr sz="2800" b="0" spc="-5" dirty="0">
                <a:latin typeface="Times New Roman"/>
                <a:cs typeface="Times New Roman"/>
              </a:rPr>
              <a:t>peat</a:t>
            </a:r>
            <a:r>
              <a:rPr sz="2800" b="0" spc="-16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ARQ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101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75" y="1931162"/>
            <a:ext cx="7870825" cy="13835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5977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Delivery of data</a:t>
            </a:r>
            <a:r>
              <a:rPr sz="2800" b="0" spc="-2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in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Selective</a:t>
            </a:r>
            <a:r>
              <a:rPr sz="2800" b="0" spc="-3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Repeat</a:t>
            </a:r>
            <a:r>
              <a:rPr sz="2800" b="0" spc="-16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ARQ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102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3199"/>
            <a:ext cx="8530590" cy="35185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Eg:</a:t>
            </a:r>
            <a:endParaRPr sz="1900">
              <a:latin typeface="Times New Roman"/>
              <a:cs typeface="Times New Roman"/>
            </a:endParaRPr>
          </a:p>
          <a:p>
            <a:pPr marL="615950" marR="6985" lvl="1" indent="-232410" algn="just">
              <a:lnSpc>
                <a:spcPct val="90000"/>
              </a:lnSpc>
              <a:spcBef>
                <a:spcPts val="395"/>
              </a:spcBef>
              <a:buFont typeface="Arial MT"/>
              <a:buChar char="–"/>
              <a:tabLst>
                <a:tab pos="616585" algn="l"/>
              </a:tabLst>
            </a:pPr>
            <a:r>
              <a:rPr sz="1600" spc="-5" dirty="0">
                <a:latin typeface="Times New Roman"/>
                <a:cs typeface="Times New Roman"/>
              </a:rPr>
              <a:t>This </a:t>
            </a:r>
            <a:r>
              <a:rPr sz="1600" dirty="0">
                <a:latin typeface="Times New Roman"/>
                <a:cs typeface="Times New Roman"/>
              </a:rPr>
              <a:t>example </a:t>
            </a:r>
            <a:r>
              <a:rPr sz="1600" spc="-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similar </a:t>
            </a:r>
            <a:r>
              <a:rPr sz="1600" spc="-5" dirty="0">
                <a:latin typeface="Times New Roman"/>
                <a:cs typeface="Times New Roman"/>
              </a:rPr>
              <a:t>to </a:t>
            </a:r>
            <a:r>
              <a:rPr sz="1600" dirty="0">
                <a:latin typeface="Times New Roman"/>
                <a:cs typeface="Times New Roman"/>
              </a:rPr>
              <a:t>previous </a:t>
            </a:r>
            <a:r>
              <a:rPr sz="1600" spc="-5" dirty="0">
                <a:latin typeface="Times New Roman"/>
                <a:cs typeface="Times New Roman"/>
              </a:rPr>
              <a:t>example in which frame 1 </a:t>
            </a:r>
            <a:r>
              <a:rPr sz="1600" dirty="0">
                <a:latin typeface="Times New Roman"/>
                <a:cs typeface="Times New Roman"/>
              </a:rPr>
              <a:t>is lost. </a:t>
            </a:r>
            <a:r>
              <a:rPr sz="1600" spc="-65" dirty="0">
                <a:latin typeface="Times New Roman"/>
                <a:cs typeface="Times New Roman"/>
              </a:rPr>
              <a:t>We </a:t>
            </a:r>
            <a:r>
              <a:rPr sz="1600" spc="-5" dirty="0">
                <a:latin typeface="Times New Roman"/>
                <a:cs typeface="Times New Roman"/>
              </a:rPr>
              <a:t>show </a:t>
            </a:r>
            <a:r>
              <a:rPr sz="1600" dirty="0">
                <a:latin typeface="Times New Roman"/>
                <a:cs typeface="Times New Roman"/>
              </a:rPr>
              <a:t>how </a:t>
            </a:r>
            <a:r>
              <a:rPr sz="1600" spc="-5" dirty="0">
                <a:latin typeface="Times New Roman"/>
                <a:cs typeface="Times New Roman"/>
              </a:rPr>
              <a:t>Selective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Repeat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behaves</a:t>
            </a:r>
            <a:r>
              <a:rPr sz="1600" dirty="0">
                <a:latin typeface="Times New Roman"/>
                <a:cs typeface="Times New Roman"/>
              </a:rPr>
              <a:t> in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this</a:t>
            </a:r>
            <a:r>
              <a:rPr sz="1600" dirty="0">
                <a:latin typeface="Times New Roman"/>
                <a:cs typeface="Times New Roman"/>
              </a:rPr>
              <a:t> case. Figure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11.23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shows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situation. </a:t>
            </a:r>
            <a:r>
              <a:rPr sz="1600" spc="-5" dirty="0">
                <a:latin typeface="Times New Roman"/>
                <a:cs typeface="Times New Roman"/>
              </a:rPr>
              <a:t>One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main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difference</a:t>
            </a:r>
            <a:r>
              <a:rPr sz="1600" spc="3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4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number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timers.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Here,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each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frame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sent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resent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needs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timer,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which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means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that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timers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need to be numbered (0, 1, 2, and 3). The </a:t>
            </a:r>
            <a:r>
              <a:rPr sz="1600" dirty="0">
                <a:latin typeface="Times New Roman"/>
                <a:cs typeface="Times New Roman"/>
              </a:rPr>
              <a:t>timer </a:t>
            </a:r>
            <a:r>
              <a:rPr sz="1600" spc="5" dirty="0">
                <a:latin typeface="Times New Roman"/>
                <a:cs typeface="Times New Roman"/>
              </a:rPr>
              <a:t>for </a:t>
            </a:r>
            <a:r>
              <a:rPr sz="1600" dirty="0">
                <a:latin typeface="Times New Roman"/>
                <a:cs typeface="Times New Roman"/>
              </a:rPr>
              <a:t>frame </a:t>
            </a:r>
            <a:r>
              <a:rPr sz="1600" spc="-5" dirty="0">
                <a:latin typeface="Times New Roman"/>
                <a:cs typeface="Times New Roman"/>
              </a:rPr>
              <a:t>0 </a:t>
            </a:r>
            <a:r>
              <a:rPr sz="1600" dirty="0">
                <a:latin typeface="Times New Roman"/>
                <a:cs typeface="Times New Roman"/>
              </a:rPr>
              <a:t>starts </a:t>
            </a:r>
            <a:r>
              <a:rPr sz="1600" spc="-5" dirty="0">
                <a:latin typeface="Times New Roman"/>
                <a:cs typeface="Times New Roman"/>
              </a:rPr>
              <a:t>at the </a:t>
            </a:r>
            <a:r>
              <a:rPr sz="1600" dirty="0">
                <a:latin typeface="Times New Roman"/>
                <a:cs typeface="Times New Roman"/>
              </a:rPr>
              <a:t>first </a:t>
            </a:r>
            <a:r>
              <a:rPr sz="1600" spc="-5" dirty="0">
                <a:latin typeface="Times New Roman"/>
                <a:cs typeface="Times New Roman"/>
              </a:rPr>
              <a:t>request, but </a:t>
            </a:r>
            <a:r>
              <a:rPr sz="1600" dirty="0">
                <a:latin typeface="Times New Roman"/>
                <a:cs typeface="Times New Roman"/>
              </a:rPr>
              <a:t>stops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when the ACK </a:t>
            </a:r>
            <a:r>
              <a:rPr sz="1600" dirty="0">
                <a:latin typeface="Times New Roman"/>
                <a:cs typeface="Times New Roman"/>
              </a:rPr>
              <a:t>for </a:t>
            </a:r>
            <a:r>
              <a:rPr sz="1600" spc="-5" dirty="0">
                <a:latin typeface="Times New Roman"/>
                <a:cs typeface="Times New Roman"/>
              </a:rPr>
              <a:t>this </a:t>
            </a:r>
            <a:r>
              <a:rPr sz="1600" dirty="0">
                <a:latin typeface="Times New Roman"/>
                <a:cs typeface="Times New Roman"/>
              </a:rPr>
              <a:t>frame arrives.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timer for frame </a:t>
            </a:r>
            <a:r>
              <a:rPr sz="1600" spc="-5" dirty="0">
                <a:latin typeface="Times New Roman"/>
                <a:cs typeface="Times New Roman"/>
              </a:rPr>
              <a:t>1 </a:t>
            </a:r>
            <a:r>
              <a:rPr sz="1600" dirty="0">
                <a:latin typeface="Times New Roman"/>
                <a:cs typeface="Times New Roman"/>
              </a:rPr>
              <a:t>starts at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second </a:t>
            </a:r>
            <a:r>
              <a:rPr sz="1600" spc="-5" dirty="0">
                <a:latin typeface="Times New Roman"/>
                <a:cs typeface="Times New Roman"/>
              </a:rPr>
              <a:t>request, </a:t>
            </a:r>
            <a:r>
              <a:rPr sz="1600" dirty="0">
                <a:latin typeface="Times New Roman"/>
                <a:cs typeface="Times New Roman"/>
              </a:rPr>
              <a:t>restarts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when a </a:t>
            </a:r>
            <a:r>
              <a:rPr sz="1600" spc="-10" dirty="0">
                <a:latin typeface="Times New Roman"/>
                <a:cs typeface="Times New Roman"/>
              </a:rPr>
              <a:t>NAK </a:t>
            </a:r>
            <a:r>
              <a:rPr sz="1600" spc="-5" dirty="0">
                <a:latin typeface="Times New Roman"/>
                <a:cs typeface="Times New Roman"/>
              </a:rPr>
              <a:t>arrives, and </a:t>
            </a:r>
            <a:r>
              <a:rPr sz="1600" dirty="0">
                <a:latin typeface="Times New Roman"/>
                <a:cs typeface="Times New Roman"/>
              </a:rPr>
              <a:t>finally stops </a:t>
            </a:r>
            <a:r>
              <a:rPr sz="1600" spc="-5" dirty="0">
                <a:latin typeface="Times New Roman"/>
                <a:cs typeface="Times New Roman"/>
              </a:rPr>
              <a:t>when the last ACK arrives. The other two </a:t>
            </a:r>
            <a:r>
              <a:rPr sz="1600" dirty="0">
                <a:latin typeface="Times New Roman"/>
                <a:cs typeface="Times New Roman"/>
              </a:rPr>
              <a:t>timers start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when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corresponding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frames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stop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last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arrival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event.</a:t>
            </a:r>
            <a:endParaRPr sz="1600">
              <a:latin typeface="Times New Roman"/>
              <a:cs typeface="Times New Roman"/>
            </a:endParaRPr>
          </a:p>
          <a:p>
            <a:pPr marL="615950" marR="5080" lvl="1" indent="-232410" algn="just">
              <a:lnSpc>
                <a:spcPct val="90000"/>
              </a:lnSpc>
              <a:spcBef>
                <a:spcPts val="384"/>
              </a:spcBef>
              <a:buFont typeface="Arial MT"/>
              <a:buChar char="–"/>
              <a:tabLst>
                <a:tab pos="616585" algn="l"/>
              </a:tabLst>
            </a:pPr>
            <a:r>
              <a:rPr sz="1600" spc="-5" dirty="0">
                <a:latin typeface="Times New Roman"/>
                <a:cs typeface="Times New Roman"/>
              </a:rPr>
              <a:t>At the receiver </a:t>
            </a:r>
            <a:r>
              <a:rPr sz="1600" dirty="0">
                <a:latin typeface="Times New Roman"/>
                <a:cs typeface="Times New Roman"/>
              </a:rPr>
              <a:t>site </a:t>
            </a:r>
            <a:r>
              <a:rPr sz="1600" spc="-5" dirty="0">
                <a:latin typeface="Times New Roman"/>
                <a:cs typeface="Times New Roman"/>
              </a:rPr>
              <a:t>we need to </a:t>
            </a:r>
            <a:r>
              <a:rPr sz="1600" dirty="0">
                <a:latin typeface="Times New Roman"/>
                <a:cs typeface="Times New Roman"/>
              </a:rPr>
              <a:t>distinguish </a:t>
            </a:r>
            <a:r>
              <a:rPr sz="1600" spc="-5" dirty="0">
                <a:latin typeface="Times New Roman"/>
                <a:cs typeface="Times New Roman"/>
              </a:rPr>
              <a:t>between the acceptance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a </a:t>
            </a:r>
            <a:r>
              <a:rPr sz="1600" dirty="0">
                <a:latin typeface="Times New Roman"/>
                <a:cs typeface="Times New Roman"/>
              </a:rPr>
              <a:t>frame </a:t>
            </a:r>
            <a:r>
              <a:rPr sz="1600" spc="-5" dirty="0">
                <a:latin typeface="Times New Roman"/>
                <a:cs typeface="Times New Roman"/>
              </a:rPr>
              <a:t>and its </a:t>
            </a:r>
            <a:r>
              <a:rPr sz="1600" dirty="0">
                <a:latin typeface="Times New Roman"/>
                <a:cs typeface="Times New Roman"/>
              </a:rPr>
              <a:t>delivery </a:t>
            </a:r>
            <a:r>
              <a:rPr sz="1600" spc="-5" dirty="0">
                <a:latin typeface="Times New Roman"/>
                <a:cs typeface="Times New Roman"/>
              </a:rPr>
              <a:t>to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network </a:t>
            </a:r>
            <a:r>
              <a:rPr sz="1600" spc="-15" dirty="0">
                <a:latin typeface="Times New Roman"/>
                <a:cs typeface="Times New Roman"/>
              </a:rPr>
              <a:t>layer. </a:t>
            </a:r>
            <a:r>
              <a:rPr sz="1600" spc="-5" dirty="0">
                <a:latin typeface="Times New Roman"/>
                <a:cs typeface="Times New Roman"/>
              </a:rPr>
              <a:t>At the </a:t>
            </a:r>
            <a:r>
              <a:rPr sz="1600" dirty="0">
                <a:latin typeface="Times New Roman"/>
                <a:cs typeface="Times New Roman"/>
              </a:rPr>
              <a:t>second arrival, frame </a:t>
            </a:r>
            <a:r>
              <a:rPr sz="1600" spc="-5" dirty="0">
                <a:latin typeface="Times New Roman"/>
                <a:cs typeface="Times New Roman"/>
              </a:rPr>
              <a:t>2 </a:t>
            </a:r>
            <a:r>
              <a:rPr sz="1600" dirty="0">
                <a:latin typeface="Times New Roman"/>
                <a:cs typeface="Times New Roman"/>
              </a:rPr>
              <a:t>arrives </a:t>
            </a:r>
            <a:r>
              <a:rPr sz="1600" spc="-5" dirty="0">
                <a:latin typeface="Times New Roman"/>
                <a:cs typeface="Times New Roman"/>
              </a:rPr>
              <a:t>and is </a:t>
            </a:r>
            <a:r>
              <a:rPr sz="1600" dirty="0">
                <a:latin typeface="Times New Roman"/>
                <a:cs typeface="Times New Roman"/>
              </a:rPr>
              <a:t>stored </a:t>
            </a:r>
            <a:r>
              <a:rPr sz="1600" spc="-5" dirty="0">
                <a:latin typeface="Times New Roman"/>
                <a:cs typeface="Times New Roman"/>
              </a:rPr>
              <a:t>and marked, but </a:t>
            </a:r>
            <a:r>
              <a:rPr sz="1600" dirty="0">
                <a:latin typeface="Times New Roman"/>
                <a:cs typeface="Times New Roman"/>
              </a:rPr>
              <a:t>it cannot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 delivered </a:t>
            </a:r>
            <a:r>
              <a:rPr sz="1600" spc="-5" dirty="0">
                <a:latin typeface="Times New Roman"/>
                <a:cs typeface="Times New Roman"/>
              </a:rPr>
              <a:t>because </a:t>
            </a:r>
            <a:r>
              <a:rPr sz="1600" dirty="0">
                <a:latin typeface="Times New Roman"/>
                <a:cs typeface="Times New Roman"/>
              </a:rPr>
              <a:t>frame </a:t>
            </a:r>
            <a:r>
              <a:rPr sz="1600" spc="-5" dirty="0">
                <a:latin typeface="Times New Roman"/>
                <a:cs typeface="Times New Roman"/>
              </a:rPr>
              <a:t>1 is </a:t>
            </a:r>
            <a:r>
              <a:rPr sz="1600" dirty="0">
                <a:latin typeface="Times New Roman"/>
                <a:cs typeface="Times New Roman"/>
              </a:rPr>
              <a:t>missing. </a:t>
            </a:r>
            <a:r>
              <a:rPr sz="1600" spc="-5" dirty="0">
                <a:latin typeface="Times New Roman"/>
                <a:cs typeface="Times New Roman"/>
              </a:rPr>
              <a:t>At the next </a:t>
            </a:r>
            <a:r>
              <a:rPr sz="1600" dirty="0">
                <a:latin typeface="Times New Roman"/>
                <a:cs typeface="Times New Roman"/>
              </a:rPr>
              <a:t>arrival, frame </a:t>
            </a:r>
            <a:r>
              <a:rPr sz="1600" spc="-5" dirty="0">
                <a:latin typeface="Times New Roman"/>
                <a:cs typeface="Times New Roman"/>
              </a:rPr>
              <a:t>3 </a:t>
            </a:r>
            <a:r>
              <a:rPr sz="1600" dirty="0">
                <a:latin typeface="Times New Roman"/>
                <a:cs typeface="Times New Roman"/>
              </a:rPr>
              <a:t>arrives </a:t>
            </a:r>
            <a:r>
              <a:rPr sz="1600" spc="-5" dirty="0">
                <a:latin typeface="Times New Roman"/>
                <a:cs typeface="Times New Roman"/>
              </a:rPr>
              <a:t>and is marked and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stored, </a:t>
            </a:r>
            <a:r>
              <a:rPr sz="1600" dirty="0">
                <a:latin typeface="Times New Roman"/>
                <a:cs typeface="Times New Roman"/>
              </a:rPr>
              <a:t>but still none of </a:t>
            </a:r>
            <a:r>
              <a:rPr sz="1600" spc="-5" dirty="0">
                <a:latin typeface="Times New Roman"/>
                <a:cs typeface="Times New Roman"/>
              </a:rPr>
              <a:t>the frames can </a:t>
            </a:r>
            <a:r>
              <a:rPr sz="1600" dirty="0">
                <a:latin typeface="Times New Roman"/>
                <a:cs typeface="Times New Roman"/>
              </a:rPr>
              <a:t>be </a:t>
            </a:r>
            <a:r>
              <a:rPr sz="1600" spc="-5" dirty="0">
                <a:latin typeface="Times New Roman"/>
                <a:cs typeface="Times New Roman"/>
              </a:rPr>
              <a:t>delivered. Only at the </a:t>
            </a:r>
            <a:r>
              <a:rPr sz="1600" dirty="0">
                <a:latin typeface="Times New Roman"/>
                <a:cs typeface="Times New Roman"/>
              </a:rPr>
              <a:t>last arrival, </a:t>
            </a:r>
            <a:r>
              <a:rPr sz="1600" spc="-5" dirty="0">
                <a:latin typeface="Times New Roman"/>
                <a:cs typeface="Times New Roman"/>
              </a:rPr>
              <a:t>when finally a copy </a:t>
            </a:r>
            <a:r>
              <a:rPr sz="1600" dirty="0">
                <a:latin typeface="Times New Roman"/>
                <a:cs typeface="Times New Roman"/>
              </a:rPr>
              <a:t> of </a:t>
            </a:r>
            <a:r>
              <a:rPr sz="1600" spc="-5" dirty="0">
                <a:latin typeface="Times New Roman"/>
                <a:cs typeface="Times New Roman"/>
              </a:rPr>
              <a:t>frame 1 </a:t>
            </a:r>
            <a:r>
              <a:rPr sz="1600" dirty="0">
                <a:latin typeface="Times New Roman"/>
                <a:cs typeface="Times New Roman"/>
              </a:rPr>
              <a:t>arrives, </a:t>
            </a:r>
            <a:r>
              <a:rPr sz="1600" spc="-10" dirty="0">
                <a:latin typeface="Times New Roman"/>
                <a:cs typeface="Times New Roman"/>
              </a:rPr>
              <a:t>can </a:t>
            </a:r>
            <a:r>
              <a:rPr sz="1600" dirty="0">
                <a:latin typeface="Times New Roman"/>
                <a:cs typeface="Times New Roman"/>
              </a:rPr>
              <a:t>frames 1, 2, </a:t>
            </a:r>
            <a:r>
              <a:rPr sz="1600" spc="-5" dirty="0">
                <a:latin typeface="Times New Roman"/>
                <a:cs typeface="Times New Roman"/>
              </a:rPr>
              <a:t>and 3 </a:t>
            </a:r>
            <a:r>
              <a:rPr sz="1600" dirty="0">
                <a:latin typeface="Times New Roman"/>
                <a:cs typeface="Times New Roman"/>
              </a:rPr>
              <a:t>be delivered </a:t>
            </a:r>
            <a:r>
              <a:rPr sz="1600" spc="-5" dirty="0">
                <a:latin typeface="Times New Roman"/>
                <a:cs typeface="Times New Roman"/>
              </a:rPr>
              <a:t>to the network </a:t>
            </a:r>
            <a:r>
              <a:rPr sz="1600" spc="-15" dirty="0">
                <a:latin typeface="Times New Roman"/>
                <a:cs typeface="Times New Roman"/>
              </a:rPr>
              <a:t>layer. </a:t>
            </a:r>
            <a:r>
              <a:rPr sz="1600" spc="-5" dirty="0">
                <a:latin typeface="Times New Roman"/>
                <a:cs typeface="Times New Roman"/>
              </a:rPr>
              <a:t>There </a:t>
            </a:r>
            <a:r>
              <a:rPr sz="1600" dirty="0">
                <a:latin typeface="Times New Roman"/>
                <a:cs typeface="Times New Roman"/>
              </a:rPr>
              <a:t>are </a:t>
            </a:r>
            <a:r>
              <a:rPr sz="1600" spc="-5" dirty="0">
                <a:latin typeface="Times New Roman"/>
                <a:cs typeface="Times New Roman"/>
              </a:rPr>
              <a:t>two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conditions</a:t>
            </a:r>
            <a:r>
              <a:rPr sz="1600" spc="2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2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2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delivery</a:t>
            </a:r>
            <a:r>
              <a:rPr sz="1600" spc="2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2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frames</a:t>
            </a:r>
            <a:r>
              <a:rPr sz="1600" spc="2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2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2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network</a:t>
            </a:r>
            <a:r>
              <a:rPr sz="1600" spc="2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layer:</a:t>
            </a:r>
            <a:r>
              <a:rPr sz="1600" spc="229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First,</a:t>
            </a:r>
            <a:r>
              <a:rPr sz="1600" spc="2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2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set</a:t>
            </a:r>
            <a:r>
              <a:rPr sz="1600" spc="2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2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consecutive</a:t>
            </a:r>
            <a:r>
              <a:rPr sz="1600" spc="25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frames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must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have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arrived.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Second,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starts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from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beginning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 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window.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103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3217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Selective</a:t>
            </a:r>
            <a:r>
              <a:rPr sz="2800" b="0" spc="-2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R</a:t>
            </a:r>
            <a:r>
              <a:rPr sz="2800" b="0" spc="-20" dirty="0">
                <a:latin typeface="Times New Roman"/>
                <a:cs typeface="Times New Roman"/>
              </a:rPr>
              <a:t>e</a:t>
            </a:r>
            <a:r>
              <a:rPr sz="2800" b="0" spc="-5" dirty="0">
                <a:latin typeface="Times New Roman"/>
                <a:cs typeface="Times New Roman"/>
              </a:rPr>
              <a:t>peat</a:t>
            </a:r>
            <a:r>
              <a:rPr sz="2800" b="0" spc="-15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ARQ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07837"/>
            <a:ext cx="8531860" cy="29337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(contd…)</a:t>
            </a:r>
            <a:endParaRPr sz="2000">
              <a:latin typeface="Times New Roman"/>
              <a:cs typeface="Times New Roman"/>
            </a:endParaRPr>
          </a:p>
          <a:p>
            <a:pPr marL="615950" marR="6350" lvl="1" indent="-232410" algn="just">
              <a:lnSpc>
                <a:spcPct val="100000"/>
              </a:lnSpc>
              <a:spcBef>
                <a:spcPts val="400"/>
              </a:spcBef>
              <a:buFont typeface="Arial MT"/>
              <a:buChar char="–"/>
              <a:tabLst>
                <a:tab pos="616585" algn="l"/>
              </a:tabLst>
            </a:pPr>
            <a:r>
              <a:rPr sz="1600" spc="-5" dirty="0">
                <a:latin typeface="Times New Roman"/>
                <a:cs typeface="Times New Roman"/>
              </a:rPr>
              <a:t>Another </a:t>
            </a:r>
            <a:r>
              <a:rPr sz="1600" dirty="0">
                <a:latin typeface="Times New Roman"/>
                <a:cs typeface="Times New Roman"/>
              </a:rPr>
              <a:t>important </a:t>
            </a:r>
            <a:r>
              <a:rPr sz="1600" spc="-5" dirty="0">
                <a:latin typeface="Times New Roman"/>
                <a:cs typeface="Times New Roman"/>
              </a:rPr>
              <a:t>point is that a NAK is </a:t>
            </a:r>
            <a:r>
              <a:rPr sz="1600" dirty="0">
                <a:latin typeface="Times New Roman"/>
                <a:cs typeface="Times New Roman"/>
              </a:rPr>
              <a:t>sent after the </a:t>
            </a:r>
            <a:r>
              <a:rPr sz="1600" spc="-5" dirty="0">
                <a:latin typeface="Times New Roman"/>
                <a:cs typeface="Times New Roman"/>
              </a:rPr>
              <a:t>second </a:t>
            </a:r>
            <a:r>
              <a:rPr sz="1600" dirty="0">
                <a:latin typeface="Times New Roman"/>
                <a:cs typeface="Times New Roman"/>
              </a:rPr>
              <a:t>arrival, but not after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third,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although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both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situations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look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same.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reason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that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protocol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does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not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want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crowd </a:t>
            </a:r>
            <a:r>
              <a:rPr sz="1600" spc="-3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network</a:t>
            </a:r>
            <a:r>
              <a:rPr sz="1600" spc="2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with</a:t>
            </a:r>
            <a:r>
              <a:rPr sz="1600" spc="2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unnecessary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NAKs</a:t>
            </a:r>
            <a:r>
              <a:rPr sz="1600" spc="20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20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unnecessary</a:t>
            </a:r>
            <a:r>
              <a:rPr sz="1600" spc="20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resent</a:t>
            </a:r>
            <a:r>
              <a:rPr sz="1600" spc="2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frames.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2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second</a:t>
            </a:r>
            <a:r>
              <a:rPr sz="1600" spc="20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NAK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would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still be </a:t>
            </a:r>
            <a:r>
              <a:rPr sz="1600" spc="-10" dirty="0">
                <a:latin typeface="Times New Roman"/>
                <a:cs typeface="Times New Roman"/>
              </a:rPr>
              <a:t>NAK1 </a:t>
            </a:r>
            <a:r>
              <a:rPr sz="1600" spc="-5" dirty="0">
                <a:latin typeface="Times New Roman"/>
                <a:cs typeface="Times New Roman"/>
              </a:rPr>
              <a:t>to </a:t>
            </a:r>
            <a:r>
              <a:rPr sz="1600" dirty="0">
                <a:latin typeface="Times New Roman"/>
                <a:cs typeface="Times New Roman"/>
              </a:rPr>
              <a:t>inform </a:t>
            </a:r>
            <a:r>
              <a:rPr sz="1600" spc="-5" dirty="0">
                <a:latin typeface="Times New Roman"/>
                <a:cs typeface="Times New Roman"/>
              </a:rPr>
              <a:t>the sender </a:t>
            </a:r>
            <a:r>
              <a:rPr sz="1600" dirty="0">
                <a:latin typeface="Times New Roman"/>
                <a:cs typeface="Times New Roman"/>
              </a:rPr>
              <a:t>to </a:t>
            </a:r>
            <a:r>
              <a:rPr sz="1600" spc="-5" dirty="0">
                <a:latin typeface="Times New Roman"/>
                <a:cs typeface="Times New Roman"/>
              </a:rPr>
              <a:t>resend </a:t>
            </a:r>
            <a:r>
              <a:rPr sz="1600" dirty="0">
                <a:latin typeface="Times New Roman"/>
                <a:cs typeface="Times New Roman"/>
              </a:rPr>
              <a:t>frame </a:t>
            </a:r>
            <a:r>
              <a:rPr sz="1600" spc="-5" dirty="0">
                <a:latin typeface="Times New Roman"/>
                <a:cs typeface="Times New Roman"/>
              </a:rPr>
              <a:t>1 </a:t>
            </a:r>
            <a:r>
              <a:rPr sz="1600" dirty="0">
                <a:latin typeface="Times New Roman"/>
                <a:cs typeface="Times New Roman"/>
              </a:rPr>
              <a:t>again; </a:t>
            </a:r>
            <a:r>
              <a:rPr sz="1600" spc="-5" dirty="0">
                <a:latin typeface="Times New Roman"/>
                <a:cs typeface="Times New Roman"/>
              </a:rPr>
              <a:t>this has </a:t>
            </a:r>
            <a:r>
              <a:rPr sz="1600" dirty="0">
                <a:latin typeface="Times New Roman"/>
                <a:cs typeface="Times New Roman"/>
              </a:rPr>
              <a:t>already </a:t>
            </a:r>
            <a:r>
              <a:rPr sz="1600" spc="-5" dirty="0">
                <a:latin typeface="Times New Roman"/>
                <a:cs typeface="Times New Roman"/>
              </a:rPr>
              <a:t>been </a:t>
            </a:r>
            <a:r>
              <a:rPr sz="1600" dirty="0">
                <a:latin typeface="Times New Roman"/>
                <a:cs typeface="Times New Roman"/>
              </a:rPr>
              <a:t>done.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first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NAK </a:t>
            </a:r>
            <a:r>
              <a:rPr sz="1600" spc="-5" dirty="0">
                <a:latin typeface="Times New Roman"/>
                <a:cs typeface="Times New Roman"/>
              </a:rPr>
              <a:t>sent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remembered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(using</a:t>
            </a:r>
            <a:r>
              <a:rPr sz="1600" dirty="0">
                <a:latin typeface="Times New Roman"/>
                <a:cs typeface="Times New Roman"/>
              </a:rPr>
              <a:t> the </a:t>
            </a:r>
            <a:r>
              <a:rPr sz="1600" spc="-5" dirty="0">
                <a:latin typeface="Times New Roman"/>
                <a:cs typeface="Times New Roman"/>
              </a:rPr>
              <a:t>nakSent</a:t>
            </a:r>
            <a:r>
              <a:rPr sz="1600" dirty="0">
                <a:latin typeface="Times New Roman"/>
                <a:cs typeface="Times New Roman"/>
              </a:rPr>
              <a:t> variable)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3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not </a:t>
            </a:r>
            <a:r>
              <a:rPr sz="1600" spc="-5" dirty="0">
                <a:latin typeface="Times New Roman"/>
                <a:cs typeface="Times New Roman"/>
              </a:rPr>
              <a:t>sent</a:t>
            </a:r>
            <a:r>
              <a:rPr sz="1600" spc="3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again </a:t>
            </a:r>
            <a:r>
              <a:rPr sz="1600" dirty="0">
                <a:latin typeface="Times New Roman"/>
                <a:cs typeface="Times New Roman"/>
              </a:rPr>
              <a:t>until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frame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slides.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NAK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once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each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window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position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defines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first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slot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window.</a:t>
            </a:r>
            <a:endParaRPr sz="1600">
              <a:latin typeface="Times New Roman"/>
              <a:cs typeface="Times New Roman"/>
            </a:endParaRPr>
          </a:p>
          <a:p>
            <a:pPr marL="615950" marR="5080" lvl="1" indent="-232410" algn="just">
              <a:lnSpc>
                <a:spcPct val="100000"/>
              </a:lnSpc>
              <a:spcBef>
                <a:spcPts val="385"/>
              </a:spcBef>
              <a:buFont typeface="Arial MT"/>
              <a:buChar char="–"/>
              <a:tabLst>
                <a:tab pos="616585" algn="l"/>
              </a:tabLst>
            </a:pPr>
            <a:r>
              <a:rPr sz="1600" spc="-5" dirty="0">
                <a:latin typeface="Times New Roman"/>
                <a:cs typeface="Times New Roman"/>
              </a:rPr>
              <a:t>The next point is about the ACKs. Notice that </a:t>
            </a:r>
            <a:r>
              <a:rPr sz="1600" dirty="0">
                <a:latin typeface="Times New Roman"/>
                <a:cs typeface="Times New Roman"/>
              </a:rPr>
              <a:t>only </a:t>
            </a:r>
            <a:r>
              <a:rPr sz="1600" spc="-5" dirty="0">
                <a:latin typeface="Times New Roman"/>
                <a:cs typeface="Times New Roman"/>
              </a:rPr>
              <a:t>two ACKs are </a:t>
            </a:r>
            <a:r>
              <a:rPr sz="1600" dirty="0">
                <a:latin typeface="Times New Roman"/>
                <a:cs typeface="Times New Roman"/>
              </a:rPr>
              <a:t>sent </a:t>
            </a:r>
            <a:r>
              <a:rPr sz="1600" spc="-5" dirty="0">
                <a:latin typeface="Times New Roman"/>
                <a:cs typeface="Times New Roman"/>
              </a:rPr>
              <a:t>here. The </a:t>
            </a:r>
            <a:r>
              <a:rPr sz="1600" dirty="0">
                <a:latin typeface="Times New Roman"/>
                <a:cs typeface="Times New Roman"/>
              </a:rPr>
              <a:t>first one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acknowledges only the </a:t>
            </a:r>
            <a:r>
              <a:rPr sz="1600" dirty="0">
                <a:latin typeface="Times New Roman"/>
                <a:cs typeface="Times New Roman"/>
              </a:rPr>
              <a:t>first frame;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second </a:t>
            </a:r>
            <a:r>
              <a:rPr sz="1600" spc="-5" dirty="0">
                <a:latin typeface="Times New Roman"/>
                <a:cs typeface="Times New Roman"/>
              </a:rPr>
              <a:t>one acknowledges </a:t>
            </a:r>
            <a:r>
              <a:rPr sz="1600" dirty="0">
                <a:latin typeface="Times New Roman"/>
                <a:cs typeface="Times New Roman"/>
              </a:rPr>
              <a:t>three frames. </a:t>
            </a:r>
            <a:r>
              <a:rPr sz="1600" spc="-5" dirty="0">
                <a:latin typeface="Times New Roman"/>
                <a:cs typeface="Times New Roman"/>
              </a:rPr>
              <a:t>In </a:t>
            </a:r>
            <a:r>
              <a:rPr sz="1600" dirty="0">
                <a:latin typeface="Times New Roman"/>
                <a:cs typeface="Times New Roman"/>
              </a:rPr>
              <a:t>Selective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Repeat, ACKs </a:t>
            </a:r>
            <a:r>
              <a:rPr sz="1600" dirty="0">
                <a:latin typeface="Times New Roman"/>
                <a:cs typeface="Times New Roman"/>
              </a:rPr>
              <a:t>are </a:t>
            </a:r>
            <a:r>
              <a:rPr sz="1600" spc="-5" dirty="0">
                <a:latin typeface="Times New Roman"/>
                <a:cs typeface="Times New Roman"/>
              </a:rPr>
              <a:t>sent when data </a:t>
            </a:r>
            <a:r>
              <a:rPr sz="1600" dirty="0">
                <a:latin typeface="Times New Roman"/>
                <a:cs typeface="Times New Roman"/>
              </a:rPr>
              <a:t>are </a:t>
            </a:r>
            <a:r>
              <a:rPr sz="1600" spc="-5" dirty="0">
                <a:latin typeface="Times New Roman"/>
                <a:cs typeface="Times New Roman"/>
              </a:rPr>
              <a:t>delivered to the network </a:t>
            </a:r>
            <a:r>
              <a:rPr sz="1600" spc="-20" dirty="0">
                <a:latin typeface="Times New Roman"/>
                <a:cs typeface="Times New Roman"/>
              </a:rPr>
              <a:t>layer. </a:t>
            </a:r>
            <a:r>
              <a:rPr sz="1600" spc="-5" dirty="0">
                <a:latin typeface="Times New Roman"/>
                <a:cs typeface="Times New Roman"/>
              </a:rPr>
              <a:t>If </a:t>
            </a:r>
            <a:r>
              <a:rPr sz="1600" dirty="0">
                <a:latin typeface="Times New Roman"/>
                <a:cs typeface="Times New Roman"/>
              </a:rPr>
              <a:t>the </a:t>
            </a:r>
            <a:r>
              <a:rPr sz="1600" spc="-5" dirty="0">
                <a:latin typeface="Times New Roman"/>
                <a:cs typeface="Times New Roman"/>
              </a:rPr>
              <a:t>data belonging to n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frames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delivered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one </a:t>
            </a:r>
            <a:r>
              <a:rPr sz="1600" spc="-5" dirty="0">
                <a:latin typeface="Times New Roman"/>
                <a:cs typeface="Times New Roman"/>
              </a:rPr>
              <a:t>shot, only</a:t>
            </a:r>
            <a:r>
              <a:rPr sz="1600" dirty="0">
                <a:latin typeface="Times New Roman"/>
                <a:cs typeface="Times New Roman"/>
              </a:rPr>
              <a:t> one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ACK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all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them.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104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3217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Selective</a:t>
            </a:r>
            <a:r>
              <a:rPr sz="2800" b="0" spc="-2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R</a:t>
            </a:r>
            <a:r>
              <a:rPr sz="2800" b="0" spc="-20" dirty="0">
                <a:latin typeface="Times New Roman"/>
                <a:cs typeface="Times New Roman"/>
              </a:rPr>
              <a:t>e</a:t>
            </a:r>
            <a:r>
              <a:rPr sz="2800" b="0" spc="-5" dirty="0">
                <a:latin typeface="Times New Roman"/>
                <a:cs typeface="Times New Roman"/>
              </a:rPr>
              <a:t>peat</a:t>
            </a:r>
            <a:r>
              <a:rPr sz="2800" b="0" spc="-15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ARQ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587" y="1123937"/>
            <a:ext cx="6856349" cy="35873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3217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Selective</a:t>
            </a:r>
            <a:r>
              <a:rPr sz="2800" b="0" spc="-2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R</a:t>
            </a:r>
            <a:r>
              <a:rPr sz="2800" b="0" spc="-20" dirty="0">
                <a:latin typeface="Times New Roman"/>
                <a:cs typeface="Times New Roman"/>
              </a:rPr>
              <a:t>e</a:t>
            </a:r>
            <a:r>
              <a:rPr sz="2800" b="0" spc="-5" dirty="0">
                <a:latin typeface="Times New Roman"/>
                <a:cs typeface="Times New Roman"/>
              </a:rPr>
              <a:t>peat</a:t>
            </a:r>
            <a:r>
              <a:rPr sz="2800" b="0" spc="-15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ARQ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105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1142" y="1119021"/>
            <a:ext cx="4370425" cy="366005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85922" y="2337638"/>
            <a:ext cx="279463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10" dirty="0"/>
              <a:t>N</a:t>
            </a:r>
            <a:r>
              <a:rPr spc="10" dirty="0"/>
              <a:t>ETWORK</a:t>
            </a:r>
            <a:r>
              <a:rPr spc="100" dirty="0"/>
              <a:t> </a:t>
            </a:r>
            <a:r>
              <a:rPr sz="2900" spc="-40" dirty="0"/>
              <a:t>L</a:t>
            </a:r>
            <a:r>
              <a:rPr spc="-40" dirty="0"/>
              <a:t>AYER</a:t>
            </a:r>
            <a:endParaRPr sz="29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106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85" rIns="0" bIns="0" rtlCol="0">
            <a:spAutoFit/>
          </a:bodyPr>
          <a:lstStyle/>
          <a:p>
            <a:pPr marL="293370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An</a:t>
            </a:r>
            <a:r>
              <a:rPr spc="215" dirty="0"/>
              <a:t> </a:t>
            </a:r>
            <a:r>
              <a:rPr spc="-5" dirty="0"/>
              <a:t>autonomous</a:t>
            </a:r>
            <a:r>
              <a:rPr spc="220" dirty="0"/>
              <a:t> </a:t>
            </a:r>
            <a:r>
              <a:rPr spc="-5" dirty="0"/>
              <a:t>system</a:t>
            </a:r>
            <a:r>
              <a:rPr spc="200" dirty="0"/>
              <a:t> </a:t>
            </a:r>
            <a:r>
              <a:rPr spc="-5" dirty="0"/>
              <a:t>is</a:t>
            </a:r>
            <a:r>
              <a:rPr spc="220" dirty="0"/>
              <a:t> </a:t>
            </a:r>
            <a:r>
              <a:rPr dirty="0"/>
              <a:t>a</a:t>
            </a:r>
            <a:r>
              <a:rPr spc="210" dirty="0"/>
              <a:t> </a:t>
            </a:r>
            <a:r>
              <a:rPr spc="-5" dirty="0"/>
              <a:t>set</a:t>
            </a:r>
            <a:r>
              <a:rPr spc="210" dirty="0"/>
              <a:t> </a:t>
            </a:r>
            <a:r>
              <a:rPr spc="-5" dirty="0"/>
              <a:t>of</a:t>
            </a:r>
            <a:r>
              <a:rPr spc="200" dirty="0"/>
              <a:t> </a:t>
            </a:r>
            <a:r>
              <a:rPr dirty="0"/>
              <a:t>networks</a:t>
            </a:r>
            <a:r>
              <a:rPr spc="215" dirty="0"/>
              <a:t> </a:t>
            </a:r>
            <a:r>
              <a:rPr spc="-5" dirty="0"/>
              <a:t>and</a:t>
            </a:r>
            <a:r>
              <a:rPr spc="215" dirty="0"/>
              <a:t> </a:t>
            </a:r>
            <a:r>
              <a:rPr spc="-5" dirty="0"/>
              <a:t>routers</a:t>
            </a:r>
            <a:r>
              <a:rPr spc="215" dirty="0"/>
              <a:t> </a:t>
            </a:r>
            <a:r>
              <a:rPr spc="-5" dirty="0"/>
              <a:t>under</a:t>
            </a:r>
            <a:r>
              <a:rPr spc="210" dirty="0"/>
              <a:t> </a:t>
            </a:r>
            <a:r>
              <a:rPr spc="-5" dirty="0"/>
              <a:t>the</a:t>
            </a:r>
            <a:r>
              <a:rPr spc="225" dirty="0"/>
              <a:t> </a:t>
            </a:r>
            <a:r>
              <a:rPr spc="-5" dirty="0"/>
              <a:t>control</a:t>
            </a:r>
            <a:r>
              <a:rPr spc="215" dirty="0"/>
              <a:t> </a:t>
            </a:r>
            <a:r>
              <a:rPr spc="-5" dirty="0"/>
              <a:t>of</a:t>
            </a:r>
            <a:r>
              <a:rPr spc="210" dirty="0"/>
              <a:t> </a:t>
            </a:r>
            <a:r>
              <a:rPr dirty="0"/>
              <a:t>a </a:t>
            </a:r>
            <a:r>
              <a:rPr spc="-484" dirty="0"/>
              <a:t> </a:t>
            </a:r>
            <a:r>
              <a:rPr dirty="0"/>
              <a:t>single</a:t>
            </a:r>
            <a:r>
              <a:rPr spc="-30" dirty="0"/>
              <a:t> </a:t>
            </a:r>
            <a:r>
              <a:rPr spc="-5" dirty="0"/>
              <a:t>administrative</a:t>
            </a:r>
            <a:r>
              <a:rPr spc="-40" dirty="0"/>
              <a:t> </a:t>
            </a:r>
            <a:r>
              <a:rPr dirty="0"/>
              <a:t>authority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Routing</a:t>
            </a:r>
            <a:r>
              <a:rPr spc="-20" dirty="0"/>
              <a:t> </a:t>
            </a:r>
            <a:r>
              <a:rPr dirty="0"/>
              <a:t>within</a:t>
            </a:r>
            <a:r>
              <a:rPr spc="-20" dirty="0"/>
              <a:t> </a:t>
            </a:r>
            <a:r>
              <a:rPr spc="-5" dirty="0"/>
              <a:t>an</a:t>
            </a:r>
            <a:r>
              <a:rPr dirty="0"/>
              <a:t> autonomous</a:t>
            </a:r>
            <a:r>
              <a:rPr spc="-40" dirty="0"/>
              <a:t> </a:t>
            </a:r>
            <a:r>
              <a:rPr dirty="0"/>
              <a:t>system</a:t>
            </a:r>
            <a:r>
              <a:rPr spc="-20" dirty="0"/>
              <a:t> </a:t>
            </a:r>
            <a:r>
              <a:rPr spc="-5" dirty="0"/>
              <a:t>is intra-domain</a:t>
            </a:r>
            <a:r>
              <a:rPr spc="-25" dirty="0"/>
              <a:t> </a:t>
            </a:r>
            <a:r>
              <a:rPr dirty="0"/>
              <a:t>routing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Routing</a:t>
            </a:r>
            <a:r>
              <a:rPr spc="-20" dirty="0"/>
              <a:t> </a:t>
            </a:r>
            <a:r>
              <a:rPr dirty="0"/>
              <a:t>between</a:t>
            </a:r>
            <a:r>
              <a:rPr spc="-15" dirty="0"/>
              <a:t> </a:t>
            </a:r>
            <a:r>
              <a:rPr dirty="0"/>
              <a:t>autonomous</a:t>
            </a:r>
            <a:r>
              <a:rPr spc="-40" dirty="0"/>
              <a:t> </a:t>
            </a:r>
            <a:r>
              <a:rPr spc="-5" dirty="0"/>
              <a:t>systems</a:t>
            </a:r>
            <a:r>
              <a:rPr spc="10" dirty="0"/>
              <a:t> </a:t>
            </a:r>
            <a:r>
              <a:rPr spc="-5" dirty="0"/>
              <a:t>is</a:t>
            </a:r>
            <a:r>
              <a:rPr spc="-10" dirty="0"/>
              <a:t> inter-domain</a:t>
            </a:r>
            <a:r>
              <a:rPr spc="-25" dirty="0"/>
              <a:t> </a:t>
            </a:r>
            <a:r>
              <a:rPr dirty="0"/>
              <a:t>routing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8587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Autonomous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systems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4116" y="2571711"/>
            <a:ext cx="5113528" cy="225996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107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875" y="1347584"/>
            <a:ext cx="8094599" cy="25836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036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Popular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routing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108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distance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vector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routing,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least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cost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route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between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nodes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minimum</a:t>
            </a:r>
            <a:r>
              <a:rPr sz="2000" dirty="0">
                <a:latin typeface="Times New Roman"/>
                <a:cs typeface="Times New Roman"/>
              </a:rPr>
              <a:t> distance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maintains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vector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(table)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minimum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distances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to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109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2658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Distance</a:t>
            </a:r>
            <a:r>
              <a:rPr sz="2600" b="0" spc="-90" dirty="0">
                <a:latin typeface="Times New Roman"/>
                <a:cs typeface="Times New Roman"/>
              </a:rPr>
              <a:t> </a:t>
            </a:r>
            <a:r>
              <a:rPr sz="2600" b="0" spc="-50" dirty="0">
                <a:latin typeface="Times New Roman"/>
                <a:cs typeface="Times New Roman"/>
              </a:rPr>
              <a:t>Vector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Routing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4480" y="1025829"/>
            <a:ext cx="6035040" cy="3730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80555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Character-oriented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11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12" y="1317345"/>
            <a:ext cx="7989824" cy="31266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1173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Distance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spc="-50" dirty="0">
                <a:latin typeface="Times New Roman"/>
                <a:cs typeface="Times New Roman"/>
              </a:rPr>
              <a:t>Vector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Routing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tables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110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distance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vector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routing,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 </a:t>
            </a:r>
            <a:r>
              <a:rPr sz="2000" spc="-5" dirty="0">
                <a:latin typeface="Times New Roman"/>
                <a:cs typeface="Times New Roman"/>
              </a:rPr>
              <a:t>shares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its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its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immediate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neighbor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periodically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(eg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30s)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63703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Initialization</a:t>
            </a:r>
            <a:r>
              <a:rPr sz="2600" b="0" spc="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1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tables</a:t>
            </a:r>
            <a:r>
              <a:rPr sz="2600" b="0" dirty="0">
                <a:latin typeface="Times New Roman"/>
                <a:cs typeface="Times New Roman"/>
              </a:rPr>
              <a:t> in</a:t>
            </a:r>
            <a:r>
              <a:rPr sz="2600" b="0" spc="1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distance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vector </a:t>
            </a:r>
            <a:r>
              <a:rPr sz="2600" b="0" dirty="0">
                <a:latin typeface="Times New Roman"/>
                <a:cs typeface="Times New Roman"/>
              </a:rPr>
              <a:t>routing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1806232"/>
            <a:ext cx="6603238" cy="258394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111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529955" cy="17938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1: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Add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(2)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table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neighbor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(C)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Compare </a:t>
            </a:r>
            <a:r>
              <a:rPr sz="2000" dirty="0">
                <a:latin typeface="Times New Roman"/>
                <a:cs typeface="Times New Roman"/>
              </a:rPr>
              <a:t>Modified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Table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Old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Table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(row 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row)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Next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entry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different,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select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row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smaller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cost,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if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tie,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keep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old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next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same,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select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7028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Updating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 </a:t>
            </a:r>
            <a:r>
              <a:rPr sz="2600" b="0" spc="-5" dirty="0">
                <a:latin typeface="Times New Roman"/>
                <a:cs typeface="Times New Roman"/>
              </a:rPr>
              <a:t>distance vector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routing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9572" y="2787751"/>
            <a:ext cx="4654804" cy="20444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112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567" y="1093571"/>
            <a:ext cx="5417692" cy="37104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7654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20" dirty="0">
                <a:latin typeface="Times New Roman"/>
                <a:cs typeface="Times New Roman"/>
              </a:rPr>
              <a:t>Two-node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instability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113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5154" y="981824"/>
            <a:ext cx="4338193" cy="38533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9476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Three-node</a:t>
            </a:r>
            <a:r>
              <a:rPr sz="2600" b="0" spc="-8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instability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114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22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Routing</a:t>
            </a:r>
            <a:r>
              <a:rPr sz="2000" spc="4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4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</a:t>
            </a:r>
            <a:r>
              <a:rPr sz="2000" spc="4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(RIP)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intra-domain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routing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inside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 </a:t>
            </a:r>
            <a:r>
              <a:rPr sz="2000" dirty="0">
                <a:latin typeface="Times New Roman"/>
                <a:cs typeface="Times New Roman"/>
              </a:rPr>
              <a:t>autonomous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vector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115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95477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Routing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Information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state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routing,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domain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entire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topology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domain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Dijkstra‟s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build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routing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116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3749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Link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state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routing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10438"/>
            <a:ext cx="380555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Concept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link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state </a:t>
            </a:r>
            <a:r>
              <a:rPr sz="2600" dirty="0">
                <a:latin typeface="Times New Roman"/>
                <a:cs typeface="Times New Roman"/>
              </a:rPr>
              <a:t>routing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117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5790" y="1200099"/>
            <a:ext cx="663892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Times New Roman"/>
                <a:cs typeface="Times New Roman"/>
              </a:rPr>
              <a:t>Every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router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has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knowledge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about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 </a:t>
            </a:r>
            <a:r>
              <a:rPr sz="1700" dirty="0">
                <a:latin typeface="Times New Roman"/>
                <a:cs typeface="Times New Roman"/>
              </a:rPr>
              <a:t>network,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but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from </a:t>
            </a:r>
            <a:r>
              <a:rPr sz="1700" spc="-5" dirty="0">
                <a:latin typeface="Times New Roman"/>
                <a:cs typeface="Times New Roman"/>
              </a:rPr>
              <a:t>its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own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perspective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3370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Each</a:t>
            </a:r>
            <a:r>
              <a:rPr spc="-5" dirty="0"/>
              <a:t> </a:t>
            </a:r>
            <a:r>
              <a:rPr dirty="0"/>
              <a:t>router</a:t>
            </a:r>
            <a:r>
              <a:rPr spc="-30" dirty="0"/>
              <a:t> </a:t>
            </a:r>
            <a:r>
              <a:rPr spc="5" dirty="0"/>
              <a:t>knows</a:t>
            </a:r>
            <a:r>
              <a:rPr spc="-30" dirty="0"/>
              <a:t> </a:t>
            </a:r>
            <a:r>
              <a:rPr spc="-5" dirty="0"/>
              <a:t>(maintains)</a:t>
            </a:r>
            <a:r>
              <a:rPr spc="-30" dirty="0"/>
              <a:t> </a:t>
            </a:r>
            <a:r>
              <a:rPr spc="-5" dirty="0"/>
              <a:t>its</a:t>
            </a:r>
            <a:r>
              <a:rPr spc="-20" dirty="0"/>
              <a:t> </a:t>
            </a:r>
            <a:r>
              <a:rPr spc="-5" dirty="0"/>
              <a:t>states </a:t>
            </a:r>
            <a:r>
              <a:rPr dirty="0"/>
              <a:t>of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5" dirty="0"/>
              <a:t> </a:t>
            </a:r>
            <a:r>
              <a:rPr dirty="0"/>
              <a:t>links</a:t>
            </a:r>
          </a:p>
          <a:p>
            <a:pPr marL="293370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  <a:tab pos="971550" algn="l"/>
                <a:tab pos="1745614" algn="l"/>
                <a:tab pos="2549525" algn="l"/>
                <a:tab pos="3084195" algn="l"/>
                <a:tab pos="3662045" algn="l"/>
                <a:tab pos="4225925" algn="l"/>
                <a:tab pos="4507865" algn="l"/>
                <a:tab pos="5155565" algn="l"/>
                <a:tab pos="5831205" algn="l"/>
                <a:tab pos="6762115" algn="l"/>
                <a:tab pos="7127875" algn="l"/>
                <a:tab pos="7816850" algn="l"/>
              </a:tabLst>
            </a:pPr>
            <a:r>
              <a:rPr dirty="0"/>
              <a:t>Each	</a:t>
            </a:r>
            <a:r>
              <a:rPr spc="-10" dirty="0"/>
              <a:t>r</a:t>
            </a:r>
            <a:r>
              <a:rPr dirty="0"/>
              <a:t>out</a:t>
            </a:r>
            <a:r>
              <a:rPr spc="-20" dirty="0"/>
              <a:t>e</a:t>
            </a:r>
            <a:r>
              <a:rPr dirty="0"/>
              <a:t>r	</a:t>
            </a:r>
            <a:r>
              <a:rPr spc="-10" dirty="0"/>
              <a:t>f</a:t>
            </a:r>
            <a:r>
              <a:rPr dirty="0"/>
              <a:t>l</a:t>
            </a:r>
            <a:r>
              <a:rPr spc="-15" dirty="0"/>
              <a:t>o</a:t>
            </a:r>
            <a:r>
              <a:rPr dirty="0"/>
              <a:t>ods	</a:t>
            </a:r>
            <a:r>
              <a:rPr spc="-5" dirty="0"/>
              <a:t>thi</a:t>
            </a:r>
            <a:r>
              <a:rPr dirty="0"/>
              <a:t>s	</a:t>
            </a:r>
            <a:r>
              <a:rPr spc="-20" dirty="0"/>
              <a:t>i</a:t>
            </a:r>
            <a:r>
              <a:rPr dirty="0"/>
              <a:t>nfo	</a:t>
            </a:r>
            <a:r>
              <a:rPr spc="-10" dirty="0"/>
              <a:t>(</a:t>
            </a:r>
            <a:r>
              <a:rPr dirty="0"/>
              <a:t>via	a	L</a:t>
            </a:r>
            <a:r>
              <a:rPr spc="-20" dirty="0"/>
              <a:t>i</a:t>
            </a:r>
            <a:r>
              <a:rPr dirty="0"/>
              <a:t>nk	Sta</a:t>
            </a:r>
            <a:r>
              <a:rPr spc="-10" dirty="0"/>
              <a:t>t</a:t>
            </a:r>
            <a:r>
              <a:rPr dirty="0"/>
              <a:t>e	Pac</a:t>
            </a:r>
            <a:r>
              <a:rPr spc="-10" dirty="0"/>
              <a:t>k</a:t>
            </a:r>
            <a:r>
              <a:rPr dirty="0"/>
              <a:t>e</a:t>
            </a:r>
            <a:r>
              <a:rPr spc="-10" dirty="0"/>
              <a:t>t</a:t>
            </a:r>
            <a:r>
              <a:rPr dirty="0"/>
              <a:t>)	</a:t>
            </a:r>
            <a:r>
              <a:rPr spc="-20" dirty="0"/>
              <a:t>t</a:t>
            </a:r>
            <a:r>
              <a:rPr dirty="0"/>
              <a:t>o	o</a:t>
            </a:r>
            <a:r>
              <a:rPr spc="-15" dirty="0"/>
              <a:t>t</a:t>
            </a:r>
            <a:r>
              <a:rPr dirty="0"/>
              <a:t>h</a:t>
            </a:r>
            <a:r>
              <a:rPr spc="-10" dirty="0"/>
              <a:t>e</a:t>
            </a:r>
            <a:r>
              <a:rPr dirty="0"/>
              <a:t>r	rou</a:t>
            </a:r>
            <a:r>
              <a:rPr spc="-15" dirty="0"/>
              <a:t>te</a:t>
            </a:r>
            <a:r>
              <a:rPr spc="-10" dirty="0"/>
              <a:t>r</a:t>
            </a:r>
            <a:r>
              <a:rPr dirty="0"/>
              <a:t>s  </a:t>
            </a:r>
            <a:r>
              <a:rPr spc="-5" dirty="0"/>
              <a:t>periodically</a:t>
            </a:r>
            <a:r>
              <a:rPr spc="-40" dirty="0"/>
              <a:t> </a:t>
            </a:r>
            <a:r>
              <a:rPr dirty="0"/>
              <a:t>(to</a:t>
            </a:r>
            <a:r>
              <a:rPr spc="-15" dirty="0"/>
              <a:t> </a:t>
            </a:r>
            <a:r>
              <a:rPr dirty="0"/>
              <a:t>check the</a:t>
            </a:r>
            <a:r>
              <a:rPr spc="-25" dirty="0"/>
              <a:t> </a:t>
            </a:r>
            <a:r>
              <a:rPr dirty="0"/>
              <a:t>change</a:t>
            </a:r>
            <a:r>
              <a:rPr spc="-15" dirty="0"/>
              <a:t> </a:t>
            </a:r>
            <a:r>
              <a:rPr spc="-5" dirty="0"/>
              <a:t>in </a:t>
            </a:r>
            <a:r>
              <a:rPr dirty="0"/>
              <a:t>topology)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Each</a:t>
            </a:r>
            <a:r>
              <a:rPr spc="5" dirty="0"/>
              <a:t> </a:t>
            </a:r>
            <a:r>
              <a:rPr dirty="0"/>
              <a:t>router</a:t>
            </a:r>
            <a:r>
              <a:rPr spc="-30" dirty="0"/>
              <a:t> </a:t>
            </a:r>
            <a:r>
              <a:rPr dirty="0"/>
              <a:t>takes</a:t>
            </a:r>
            <a:r>
              <a:rPr spc="-15" dirty="0"/>
              <a:t> </a:t>
            </a:r>
            <a:r>
              <a:rPr spc="-5" dirty="0"/>
              <a:t>this</a:t>
            </a:r>
            <a:r>
              <a:rPr spc="-10" dirty="0"/>
              <a:t> </a:t>
            </a:r>
            <a:r>
              <a:rPr dirty="0"/>
              <a:t>data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using</a:t>
            </a:r>
            <a:r>
              <a:rPr spc="-20" dirty="0"/>
              <a:t> </a:t>
            </a:r>
            <a:r>
              <a:rPr spc="-35" dirty="0"/>
              <a:t>Dijkstra‟s </a:t>
            </a:r>
            <a:r>
              <a:rPr spc="-5" dirty="0"/>
              <a:t>algorithm,</a:t>
            </a:r>
            <a:r>
              <a:rPr spc="-30" dirty="0"/>
              <a:t> </a:t>
            </a:r>
            <a:r>
              <a:rPr dirty="0"/>
              <a:t>creates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shortest</a:t>
            </a:r>
          </a:p>
          <a:p>
            <a:pPr marL="293370">
              <a:lnSpc>
                <a:spcPct val="100000"/>
              </a:lnSpc>
            </a:pPr>
            <a:r>
              <a:rPr dirty="0"/>
              <a:t>path</a:t>
            </a:r>
            <a:r>
              <a:rPr spc="-25" dirty="0"/>
              <a:t> </a:t>
            </a:r>
            <a:r>
              <a:rPr dirty="0"/>
              <a:t>tree</a:t>
            </a:r>
            <a:r>
              <a:rPr spc="-2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corresponding</a:t>
            </a:r>
            <a:r>
              <a:rPr spc="-40" dirty="0"/>
              <a:t> </a:t>
            </a:r>
            <a:r>
              <a:rPr dirty="0"/>
              <a:t>routing</a:t>
            </a:r>
            <a:r>
              <a:rPr spc="-50" dirty="0"/>
              <a:t> </a:t>
            </a:r>
            <a:r>
              <a:rPr spc="-5" dirty="0"/>
              <a:t>table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8727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Link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state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knowledge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2914599"/>
            <a:ext cx="6618351" cy="15895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118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3045" y="1067028"/>
            <a:ext cx="3931284" cy="36649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4568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Dijkstra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algorithm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119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089" y="1119021"/>
            <a:ext cx="8050530" cy="3660140"/>
            <a:chOff x="770089" y="1119021"/>
            <a:chExt cx="8050530" cy="3660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089" y="1635658"/>
              <a:ext cx="2133727" cy="55432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7356" y="1635607"/>
              <a:ext cx="3692144" cy="5647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089" y="2375877"/>
              <a:ext cx="2133727" cy="6275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7356" y="2396464"/>
              <a:ext cx="3660648" cy="5647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089" y="3189198"/>
              <a:ext cx="2865755" cy="5647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7356" y="3157270"/>
              <a:ext cx="5051806" cy="6066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089" y="3939908"/>
              <a:ext cx="2834386" cy="5752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7356" y="3959821"/>
              <a:ext cx="5083175" cy="52296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07340" y="1072133"/>
            <a:ext cx="6591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12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80555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Character-oriented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6608" y="1071727"/>
            <a:ext cx="4072382" cy="37322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6349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Example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formation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shortest</a:t>
            </a:r>
            <a:r>
              <a:rPr sz="2600" b="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path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tree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120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327" y="1347647"/>
            <a:ext cx="5694299" cy="25979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8873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Sample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Routing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table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121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370" y="1014450"/>
            <a:ext cx="8021828" cy="38393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108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Comparison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122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22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  <a:tab pos="833755" algn="l"/>
                <a:tab pos="1532255" algn="l"/>
                <a:tab pos="2509520" algn="l"/>
                <a:tab pos="3105150" algn="l"/>
                <a:tab pos="3714750" algn="l"/>
                <a:tab pos="4636770" algn="l"/>
                <a:tab pos="5630545" algn="l"/>
                <a:tab pos="5944870" algn="l"/>
                <a:tab pos="6330315" algn="l"/>
                <a:tab pos="7784465" algn="l"/>
              </a:tabLst>
            </a:pPr>
            <a:r>
              <a:rPr sz="2000" dirty="0">
                <a:latin typeface="Times New Roman"/>
                <a:cs typeface="Times New Roman"/>
              </a:rPr>
              <a:t>The	O</a:t>
            </a:r>
            <a:r>
              <a:rPr sz="2000" spc="10" dirty="0">
                <a:latin typeface="Times New Roman"/>
                <a:cs typeface="Times New Roman"/>
              </a:rPr>
              <a:t>p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	</a:t>
            </a:r>
            <a:r>
              <a:rPr sz="2000" spc="-10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ho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st	</a:t>
            </a:r>
            <a:r>
              <a:rPr sz="2000" spc="-10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	F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rst	(OSP</a:t>
            </a:r>
            <a:r>
              <a:rPr sz="2000" spc="-10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)	pro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oc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l	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	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	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-</a:t>
            </a:r>
            <a:r>
              <a:rPr sz="2000" dirty="0">
                <a:latin typeface="Times New Roman"/>
                <a:cs typeface="Times New Roman"/>
              </a:rPr>
              <a:t>do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	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out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ng  protocol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 state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routing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domain 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 </a:t>
            </a:r>
            <a:r>
              <a:rPr sz="2000" dirty="0">
                <a:latin typeface="Times New Roman"/>
                <a:cs typeface="Times New Roman"/>
              </a:rPr>
              <a:t>autonomous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123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8178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OSPF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5534660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OSPF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divides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autonomous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areas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inside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connected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associated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metric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Metric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could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delay,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max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throughput,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2252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Areas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autonomous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system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749" y="2518511"/>
            <a:ext cx="8742299" cy="23575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124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873" y="1119021"/>
            <a:ext cx="8147684" cy="3660140"/>
            <a:chOff x="484873" y="1119021"/>
            <a:chExt cx="8147684" cy="3660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3257550"/>
              <a:ext cx="7437501" cy="8584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41" y="1159129"/>
              <a:ext cx="8073390" cy="13426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0691" y="2935884"/>
              <a:ext cx="5229986" cy="15017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873" y="2931807"/>
              <a:ext cx="8142732" cy="150088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4765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Point-to-point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link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125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3370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Path</a:t>
            </a:r>
            <a:r>
              <a:rPr spc="-25" dirty="0"/>
              <a:t> </a:t>
            </a:r>
            <a:r>
              <a:rPr dirty="0"/>
              <a:t>vector</a:t>
            </a:r>
            <a:r>
              <a:rPr spc="-15" dirty="0"/>
              <a:t> </a:t>
            </a:r>
            <a:r>
              <a:rPr dirty="0"/>
              <a:t>routing</a:t>
            </a:r>
            <a:r>
              <a:rPr spc="-30" dirty="0"/>
              <a:t> </a:t>
            </a:r>
            <a:r>
              <a:rPr spc="-5" dirty="0"/>
              <a:t>is</a:t>
            </a:r>
            <a:r>
              <a:rPr spc="-10" dirty="0"/>
              <a:t> </a:t>
            </a:r>
            <a:r>
              <a:rPr spc="-5" dirty="0"/>
              <a:t>similar to </a:t>
            </a:r>
            <a:r>
              <a:rPr dirty="0"/>
              <a:t>distance</a:t>
            </a:r>
            <a:r>
              <a:rPr spc="-35" dirty="0"/>
              <a:t> </a:t>
            </a:r>
            <a:r>
              <a:rPr dirty="0"/>
              <a:t>vector</a:t>
            </a:r>
            <a:r>
              <a:rPr spc="-30" dirty="0"/>
              <a:t> </a:t>
            </a:r>
            <a:r>
              <a:rPr dirty="0"/>
              <a:t>routing</a:t>
            </a:r>
          </a:p>
          <a:p>
            <a:pPr marL="293370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There</a:t>
            </a:r>
            <a:r>
              <a:rPr spc="290" dirty="0"/>
              <a:t> </a:t>
            </a:r>
            <a:r>
              <a:rPr spc="-5" dirty="0"/>
              <a:t>is</a:t>
            </a:r>
            <a:r>
              <a:rPr spc="305" dirty="0"/>
              <a:t> </a:t>
            </a:r>
            <a:r>
              <a:rPr spc="-10" dirty="0"/>
              <a:t>at</a:t>
            </a:r>
            <a:r>
              <a:rPr spc="295" dirty="0"/>
              <a:t> </a:t>
            </a:r>
            <a:r>
              <a:rPr spc="-5" dirty="0"/>
              <a:t>least</a:t>
            </a:r>
            <a:r>
              <a:rPr spc="300" dirty="0"/>
              <a:t> </a:t>
            </a:r>
            <a:r>
              <a:rPr dirty="0"/>
              <a:t>one</a:t>
            </a:r>
            <a:r>
              <a:rPr spc="290" dirty="0"/>
              <a:t> </a:t>
            </a:r>
            <a:r>
              <a:rPr spc="-5" dirty="0"/>
              <a:t>node,</a:t>
            </a:r>
            <a:r>
              <a:rPr spc="310" dirty="0"/>
              <a:t> </a:t>
            </a:r>
            <a:r>
              <a:rPr spc="-5" dirty="0"/>
              <a:t>called</a:t>
            </a:r>
            <a:r>
              <a:rPr spc="310" dirty="0"/>
              <a:t> </a:t>
            </a:r>
            <a:r>
              <a:rPr spc="-5" dirty="0"/>
              <a:t>the</a:t>
            </a:r>
            <a:r>
              <a:rPr spc="295" dirty="0"/>
              <a:t> </a:t>
            </a:r>
            <a:r>
              <a:rPr spc="-5" dirty="0"/>
              <a:t>speaker</a:t>
            </a:r>
            <a:r>
              <a:rPr spc="315" dirty="0"/>
              <a:t> </a:t>
            </a:r>
            <a:r>
              <a:rPr spc="-5" dirty="0"/>
              <a:t>node</a:t>
            </a:r>
            <a:r>
              <a:rPr spc="310" dirty="0"/>
              <a:t> </a:t>
            </a:r>
            <a:r>
              <a:rPr spc="-10" dirty="0"/>
              <a:t>in</a:t>
            </a:r>
            <a:r>
              <a:rPr spc="315" dirty="0"/>
              <a:t> </a:t>
            </a:r>
            <a:r>
              <a:rPr spc="-5" dirty="0"/>
              <a:t>each</a:t>
            </a:r>
            <a:r>
              <a:rPr spc="305" dirty="0"/>
              <a:t> </a:t>
            </a:r>
            <a:r>
              <a:rPr dirty="0"/>
              <a:t>AS</a:t>
            </a:r>
            <a:r>
              <a:rPr spc="295" dirty="0"/>
              <a:t> </a:t>
            </a:r>
            <a:r>
              <a:rPr spc="-5" dirty="0"/>
              <a:t>that</a:t>
            </a:r>
            <a:r>
              <a:rPr spc="305" dirty="0"/>
              <a:t> </a:t>
            </a:r>
            <a:r>
              <a:rPr spc="-5" dirty="0"/>
              <a:t>creates</a:t>
            </a:r>
            <a:r>
              <a:rPr spc="300" dirty="0"/>
              <a:t> </a:t>
            </a:r>
            <a:r>
              <a:rPr dirty="0"/>
              <a:t>a </a:t>
            </a:r>
            <a:r>
              <a:rPr spc="-484" dirty="0"/>
              <a:t> </a:t>
            </a:r>
            <a:r>
              <a:rPr dirty="0"/>
              <a:t>routing</a:t>
            </a:r>
            <a:r>
              <a:rPr spc="-35" dirty="0"/>
              <a:t> </a:t>
            </a:r>
            <a:r>
              <a:rPr spc="-5" dirty="0"/>
              <a:t>table</a:t>
            </a:r>
            <a:r>
              <a:rPr spc="-25" dirty="0"/>
              <a:t> </a:t>
            </a:r>
            <a:r>
              <a:rPr dirty="0"/>
              <a:t>and advertises</a:t>
            </a:r>
            <a:r>
              <a:rPr spc="-35" dirty="0"/>
              <a:t> </a:t>
            </a:r>
            <a:r>
              <a:rPr spc="-5" dirty="0"/>
              <a:t>it</a:t>
            </a:r>
            <a:r>
              <a:rPr spc="-15" dirty="0"/>
              <a:t> </a:t>
            </a:r>
            <a:r>
              <a:rPr spc="-5" dirty="0"/>
              <a:t>to </a:t>
            </a:r>
            <a:r>
              <a:rPr dirty="0"/>
              <a:t>speaker</a:t>
            </a:r>
            <a:r>
              <a:rPr spc="-25" dirty="0"/>
              <a:t> </a:t>
            </a:r>
            <a:r>
              <a:rPr dirty="0"/>
              <a:t>nodes</a:t>
            </a:r>
            <a:r>
              <a:rPr spc="-20" dirty="0"/>
              <a:t> </a:t>
            </a:r>
            <a:r>
              <a:rPr spc="-5" dirty="0"/>
              <a:t>in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neighboring</a:t>
            </a:r>
            <a:r>
              <a:rPr spc="-140" dirty="0"/>
              <a:t> </a:t>
            </a:r>
            <a:r>
              <a:rPr dirty="0"/>
              <a:t>ASs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Only</a:t>
            </a:r>
            <a:r>
              <a:rPr spc="-2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speaker</a:t>
            </a:r>
            <a:r>
              <a:rPr spc="-35" dirty="0"/>
              <a:t> </a:t>
            </a:r>
            <a:r>
              <a:rPr dirty="0"/>
              <a:t>nodes</a:t>
            </a:r>
            <a:r>
              <a:rPr spc="-30" dirty="0"/>
              <a:t> </a:t>
            </a:r>
            <a:r>
              <a:rPr spc="-5" dirty="0"/>
              <a:t>communicate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</a:t>
            </a:r>
            <a:r>
              <a:rPr spc="-10" dirty="0"/>
              <a:t> </a:t>
            </a:r>
            <a:r>
              <a:rPr dirty="0"/>
              <a:t>speaker</a:t>
            </a:r>
            <a:r>
              <a:rPr spc="-25" dirty="0"/>
              <a:t> </a:t>
            </a:r>
            <a:r>
              <a:rPr spc="5" dirty="0"/>
              <a:t>node</a:t>
            </a:r>
            <a:r>
              <a:rPr spc="-25" dirty="0"/>
              <a:t> </a:t>
            </a:r>
            <a:r>
              <a:rPr dirty="0"/>
              <a:t>advertises</a:t>
            </a:r>
            <a:r>
              <a:rPr spc="-4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path,</a:t>
            </a:r>
            <a:r>
              <a:rPr spc="-10" dirty="0"/>
              <a:t> </a:t>
            </a:r>
            <a:r>
              <a:rPr spc="5" dirty="0"/>
              <a:t>not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5" dirty="0"/>
              <a:t>metric</a:t>
            </a:r>
            <a:r>
              <a:rPr dirty="0"/>
              <a:t> 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nodes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126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987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Path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spc="-50" dirty="0">
                <a:latin typeface="Times New Roman"/>
                <a:cs typeface="Times New Roman"/>
              </a:rPr>
              <a:t>Vector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Routing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10438"/>
            <a:ext cx="8530590" cy="3422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BGP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Border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Gateway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(BGP)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inter-domain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routing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using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path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vector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routing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appeared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spc="5" dirty="0">
                <a:latin typeface="Times New Roman"/>
                <a:cs typeface="Times New Roman"/>
              </a:rPr>
              <a:t>1989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gone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four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versions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10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GP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erco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nec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</a:t>
            </a:r>
            <a:r>
              <a:rPr sz="2000" spc="-35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fe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5" dirty="0">
                <a:latin typeface="Times New Roman"/>
                <a:cs typeface="Times New Roman"/>
              </a:rPr>
              <a:t>y</a:t>
            </a:r>
            <a:r>
              <a:rPr sz="2000" dirty="0">
                <a:latin typeface="Times New Roman"/>
                <a:cs typeface="Times New Roman"/>
              </a:rPr>
              <a:t>pes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Stub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AS,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e.g.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corporate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network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Multihomed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AS,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e.g.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large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corporate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network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with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connections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multiple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ASs,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but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does</a:t>
            </a:r>
            <a:endParaRPr sz="1700">
              <a:latin typeface="Times New Roman"/>
              <a:cs typeface="Times New Roman"/>
            </a:endParaRPr>
          </a:p>
          <a:p>
            <a:pPr marL="615950">
              <a:lnSpc>
                <a:spcPct val="100000"/>
              </a:lnSpc>
            </a:pPr>
            <a:r>
              <a:rPr sz="1700" spc="-5" dirty="0">
                <a:latin typeface="Times New Roman"/>
                <a:cs typeface="Times New Roman"/>
              </a:rPr>
              <a:t>not allow </a:t>
            </a:r>
            <a:r>
              <a:rPr sz="1700" spc="-10" dirty="0">
                <a:latin typeface="Times New Roman"/>
                <a:cs typeface="Times New Roman"/>
              </a:rPr>
              <a:t>traffic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pass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thru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(transient)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10" dirty="0">
                <a:latin typeface="Times New Roman"/>
                <a:cs typeface="Times New Roman"/>
              </a:rPr>
              <a:t>Transit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-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one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allows transient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traffic,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such</a:t>
            </a:r>
            <a:r>
              <a:rPr sz="1700" spc="-5" dirty="0">
                <a:latin typeface="Times New Roman"/>
                <a:cs typeface="Times New Roman"/>
              </a:rPr>
              <a:t> as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</a:t>
            </a:r>
            <a:r>
              <a:rPr sz="1700" dirty="0">
                <a:latin typeface="Times New Roman"/>
                <a:cs typeface="Times New Roman"/>
              </a:rPr>
              <a:t> Internet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backbone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127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787" y="1257350"/>
            <a:ext cx="7643876" cy="33503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6824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10" dirty="0">
                <a:latin typeface="Times New Roman"/>
                <a:cs typeface="Times New Roman"/>
              </a:rPr>
              <a:t>Transmission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using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Network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Layer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128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6442710" cy="25717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Routing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Forwarding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Host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Host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Delivery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(Using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IP</a:t>
            </a:r>
            <a:r>
              <a:rPr sz="1700" spc="-15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Addressing)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transport </a:t>
            </a:r>
            <a:r>
              <a:rPr sz="1700" dirty="0">
                <a:latin typeface="Times New Roman"/>
                <a:cs typeface="Times New Roman"/>
              </a:rPr>
              <a:t>segment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from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sending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receiving </a:t>
            </a:r>
            <a:r>
              <a:rPr sz="1700" dirty="0">
                <a:latin typeface="Times New Roman"/>
                <a:cs typeface="Times New Roman"/>
              </a:rPr>
              <a:t>host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on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sending </a:t>
            </a:r>
            <a:r>
              <a:rPr sz="1700" spc="-5" dirty="0">
                <a:latin typeface="Times New Roman"/>
                <a:cs typeface="Times New Roman"/>
              </a:rPr>
              <a:t>side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encapsulates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segments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datagrams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on </a:t>
            </a:r>
            <a:r>
              <a:rPr sz="1700" spc="-5" dirty="0">
                <a:latin typeface="Times New Roman"/>
                <a:cs typeface="Times New Roman"/>
              </a:rPr>
              <a:t>receiving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side,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delivers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segments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transport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layer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network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layer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protocols in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every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host,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router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router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examines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header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fields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all IP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datagrams passing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through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it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129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0326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Network</a:t>
            </a:r>
            <a:r>
              <a:rPr sz="2600" b="0" spc="-10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Layer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06348"/>
            <a:ext cx="8528685" cy="209550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dirty="0">
                <a:latin typeface="Times New Roman"/>
                <a:cs typeface="Times New Roman"/>
              </a:rPr>
              <a:t>Eg:</a:t>
            </a:r>
            <a:endParaRPr sz="2100">
              <a:latin typeface="Times New Roman"/>
              <a:cs typeface="Times New Roman"/>
            </a:endParaRPr>
          </a:p>
          <a:p>
            <a:pPr marL="615950" marR="5080" indent="-232410">
              <a:lnSpc>
                <a:spcPct val="100000"/>
              </a:lnSpc>
              <a:spcBef>
                <a:spcPts val="445"/>
              </a:spcBef>
            </a:pPr>
            <a:r>
              <a:rPr sz="1800" dirty="0">
                <a:latin typeface="Arial MT"/>
                <a:cs typeface="Arial MT"/>
              </a:rPr>
              <a:t>–</a:t>
            </a:r>
            <a:r>
              <a:rPr sz="1800" spc="325" dirty="0">
                <a:latin typeface="Arial MT"/>
                <a:cs typeface="Arial MT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Considering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“f”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flag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delimiter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“e”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DLE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(escape)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character,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Apply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byte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stuffing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single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</a:t>
            </a:r>
            <a:r>
              <a:rPr sz="1800" dirty="0">
                <a:latin typeface="Times New Roman"/>
                <a:cs typeface="Times New Roman"/>
              </a:rPr>
              <a:t> data</a:t>
            </a:r>
            <a:endParaRPr sz="1800">
              <a:latin typeface="Times New Roman"/>
              <a:cs typeface="Times New Roman"/>
            </a:endParaRPr>
          </a:p>
          <a:p>
            <a:pPr marL="3728720">
              <a:lnSpc>
                <a:spcPct val="100000"/>
              </a:lnSpc>
              <a:spcBef>
                <a:spcPts val="475"/>
              </a:spcBef>
            </a:pPr>
            <a:r>
              <a:rPr sz="2000" dirty="0">
                <a:latin typeface="Times New Roman"/>
                <a:cs typeface="Times New Roman"/>
              </a:rPr>
              <a:t>five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four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3340100">
              <a:lnSpc>
                <a:spcPct val="100000"/>
              </a:lnSpc>
              <a:spcBef>
                <a:spcPts val="459"/>
              </a:spcBef>
            </a:pPr>
            <a:r>
              <a:rPr sz="1900" spc="-5" dirty="0">
                <a:latin typeface="Times New Roman"/>
                <a:cs typeface="Times New Roman"/>
              </a:rPr>
              <a:t>f efivee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and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efour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13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80555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Character-oriented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780224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forwarding: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move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router‟s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appropriate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routing: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determine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taken </a:t>
            </a:r>
            <a:r>
              <a:rPr sz="2000" dirty="0">
                <a:latin typeface="Times New Roman"/>
                <a:cs typeface="Times New Roman"/>
              </a:rPr>
              <a:t>by packets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source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destination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41409" y="4961421"/>
            <a:ext cx="32448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4-130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4119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60" dirty="0">
                <a:latin typeface="Times New Roman"/>
                <a:cs typeface="Times New Roman"/>
              </a:rPr>
              <a:t>Two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key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network-layer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functions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4009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Some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basics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131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010119"/>
            <a:ext cx="7411720" cy="132905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term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short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“internetworking”</a:t>
            </a:r>
            <a:endParaRPr sz="2000">
              <a:latin typeface="Times New Roman"/>
              <a:cs typeface="Times New Roman"/>
            </a:endParaRPr>
          </a:p>
          <a:p>
            <a:pPr marL="615950" marR="5080" indent="-232410">
              <a:lnSpc>
                <a:spcPct val="100000"/>
              </a:lnSpc>
              <a:spcBef>
                <a:spcPts val="420"/>
              </a:spcBef>
              <a:tabLst>
                <a:tab pos="2096135" algn="l"/>
                <a:tab pos="2416175" algn="l"/>
                <a:tab pos="3344545" algn="l"/>
                <a:tab pos="3868420" algn="l"/>
                <a:tab pos="4745355" algn="l"/>
                <a:tab pos="5589270" algn="l"/>
                <a:tab pos="6278880" algn="l"/>
              </a:tabLst>
            </a:pPr>
            <a:r>
              <a:rPr sz="1700" dirty="0">
                <a:latin typeface="Arial MT"/>
                <a:cs typeface="Arial MT"/>
              </a:rPr>
              <a:t>– 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n</a:t>
            </a:r>
            <a:r>
              <a:rPr sz="1700" spc="-10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erconn</a:t>
            </a:r>
            <a:r>
              <a:rPr sz="1700" spc="-20" dirty="0">
                <a:latin typeface="Times New Roman"/>
                <a:cs typeface="Times New Roman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c</a:t>
            </a:r>
            <a:r>
              <a:rPr sz="1700" spc="-10" dirty="0">
                <a:latin typeface="Times New Roman"/>
                <a:cs typeface="Times New Roman"/>
              </a:rPr>
              <a:t>t</a:t>
            </a:r>
            <a:r>
              <a:rPr sz="1700" spc="-5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on	of	</a:t>
            </a:r>
            <a:r>
              <a:rPr sz="1700" spc="-15" dirty="0">
                <a:latin typeface="Times New Roman"/>
                <a:cs typeface="Times New Roman"/>
              </a:rPr>
              <a:t>n</a:t>
            </a:r>
            <a:r>
              <a:rPr sz="1700" dirty="0">
                <a:latin typeface="Times New Roman"/>
                <a:cs typeface="Times New Roman"/>
              </a:rPr>
              <a:t>e</a:t>
            </a:r>
            <a:r>
              <a:rPr sz="1700" spc="-10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works	w</a:t>
            </a:r>
            <a:r>
              <a:rPr sz="1700" spc="-5" dirty="0">
                <a:latin typeface="Times New Roman"/>
                <a:cs typeface="Times New Roman"/>
              </a:rPr>
              <a:t>it</a:t>
            </a:r>
            <a:r>
              <a:rPr sz="1700" dirty="0">
                <a:latin typeface="Times New Roman"/>
                <a:cs typeface="Times New Roman"/>
              </a:rPr>
              <a:t>h	d</a:t>
            </a:r>
            <a:r>
              <a:rPr sz="1700" spc="-10" dirty="0">
                <a:latin typeface="Times New Roman"/>
                <a:cs typeface="Times New Roman"/>
              </a:rPr>
              <a:t>i</a:t>
            </a:r>
            <a:r>
              <a:rPr sz="1700" spc="-40" dirty="0">
                <a:latin typeface="Times New Roman"/>
                <a:cs typeface="Times New Roman"/>
              </a:rPr>
              <a:t>f</a:t>
            </a:r>
            <a:r>
              <a:rPr sz="1700" dirty="0">
                <a:latin typeface="Times New Roman"/>
                <a:cs typeface="Times New Roman"/>
              </a:rPr>
              <a:t>fe</a:t>
            </a:r>
            <a:r>
              <a:rPr sz="1700" spc="-10" dirty="0">
                <a:latin typeface="Times New Roman"/>
                <a:cs typeface="Times New Roman"/>
              </a:rPr>
              <a:t>r</a:t>
            </a:r>
            <a:r>
              <a:rPr sz="1700" spc="-15" dirty="0">
                <a:latin typeface="Times New Roman"/>
                <a:cs typeface="Times New Roman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nt	ne</a:t>
            </a:r>
            <a:r>
              <a:rPr sz="1700" spc="-20" dirty="0">
                <a:latin typeface="Times New Roman"/>
                <a:cs typeface="Times New Roman"/>
              </a:rPr>
              <a:t>t</a:t>
            </a:r>
            <a:r>
              <a:rPr sz="1700" spc="-10" dirty="0">
                <a:latin typeface="Times New Roman"/>
                <a:cs typeface="Times New Roman"/>
              </a:rPr>
              <a:t>w</a:t>
            </a:r>
            <a:r>
              <a:rPr sz="1700" dirty="0">
                <a:latin typeface="Times New Roman"/>
                <a:cs typeface="Times New Roman"/>
              </a:rPr>
              <a:t>ork	a</a:t>
            </a:r>
            <a:r>
              <a:rPr sz="1700" spc="-15" dirty="0">
                <a:latin typeface="Times New Roman"/>
                <a:cs typeface="Times New Roman"/>
              </a:rPr>
              <a:t>c</a:t>
            </a:r>
            <a:r>
              <a:rPr sz="1700" dirty="0">
                <a:latin typeface="Times New Roman"/>
                <a:cs typeface="Times New Roman"/>
              </a:rPr>
              <a:t>cess	</a:t>
            </a:r>
            <a:r>
              <a:rPr sz="1700" spc="-5" dirty="0">
                <a:latin typeface="Times New Roman"/>
                <a:cs typeface="Times New Roman"/>
              </a:rPr>
              <a:t>m</a:t>
            </a:r>
            <a:r>
              <a:rPr sz="1700" dirty="0">
                <a:latin typeface="Times New Roman"/>
                <a:cs typeface="Times New Roman"/>
              </a:rPr>
              <a:t>e</a:t>
            </a:r>
            <a:r>
              <a:rPr sz="1700" spc="-15" dirty="0">
                <a:latin typeface="Times New Roman"/>
                <a:cs typeface="Times New Roman"/>
              </a:rPr>
              <a:t>c</a:t>
            </a:r>
            <a:r>
              <a:rPr sz="1700" dirty="0">
                <a:latin typeface="Times New Roman"/>
                <a:cs typeface="Times New Roman"/>
              </a:rPr>
              <a:t>han</a:t>
            </a:r>
            <a:r>
              <a:rPr sz="1700" spc="-10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s</a:t>
            </a:r>
            <a:r>
              <a:rPr sz="1700" spc="-10" dirty="0">
                <a:latin typeface="Times New Roman"/>
                <a:cs typeface="Times New Roman"/>
              </a:rPr>
              <a:t>m</a:t>
            </a:r>
            <a:r>
              <a:rPr sz="1700" dirty="0">
                <a:latin typeface="Times New Roman"/>
                <a:cs typeface="Times New Roman"/>
              </a:rPr>
              <a:t>s,  </a:t>
            </a:r>
            <a:r>
              <a:rPr sz="1700" spc="-10" dirty="0">
                <a:latin typeface="Times New Roman"/>
                <a:cs typeface="Times New Roman"/>
              </a:rPr>
              <a:t>different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routing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techniques,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etc.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34376" y="1430274"/>
            <a:ext cx="100012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5" dirty="0">
                <a:latin typeface="Times New Roman"/>
                <a:cs typeface="Times New Roman"/>
              </a:rPr>
              <a:t>d</a:t>
            </a:r>
            <a:r>
              <a:rPr sz="1700" dirty="0">
                <a:latin typeface="Times New Roman"/>
                <a:cs typeface="Times New Roman"/>
              </a:rPr>
              <a:t>dre</a:t>
            </a:r>
            <a:r>
              <a:rPr sz="1700" spc="-10" dirty="0">
                <a:latin typeface="Times New Roman"/>
                <a:cs typeface="Times New Roman"/>
              </a:rPr>
              <a:t>s</a:t>
            </a:r>
            <a:r>
              <a:rPr sz="1700" spc="-20" dirty="0">
                <a:latin typeface="Times New Roman"/>
                <a:cs typeface="Times New Roman"/>
              </a:rPr>
              <a:t>s</a:t>
            </a:r>
            <a:r>
              <a:rPr sz="1700" spc="-5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ng,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2316243"/>
            <a:ext cx="8437880" cy="200025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84175">
              <a:lnSpc>
                <a:spcPct val="100000"/>
              </a:lnSpc>
              <a:spcBef>
                <a:spcPts val="495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15" dirty="0">
                <a:latin typeface="Arial MT"/>
                <a:cs typeface="Arial MT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Collection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communications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networks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interconnected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 layer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3</a:t>
            </a:r>
            <a:r>
              <a:rPr sz="1700" spc="4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switches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and/or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routers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uppercase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global </a:t>
            </a:r>
            <a:r>
              <a:rPr sz="1700" spc="-5" dirty="0">
                <a:latin typeface="Times New Roman"/>
                <a:cs typeface="Times New Roman"/>
              </a:rPr>
              <a:t>collection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individual</a:t>
            </a:r>
            <a:r>
              <a:rPr sz="1700" dirty="0">
                <a:latin typeface="Times New Roman"/>
                <a:cs typeface="Times New Roman"/>
              </a:rPr>
              <a:t> machines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networks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IP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(Internet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Protocol)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most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widely </a:t>
            </a:r>
            <a:r>
              <a:rPr sz="1700" dirty="0">
                <a:latin typeface="Times New Roman"/>
                <a:cs typeface="Times New Roman"/>
              </a:rPr>
              <a:t>used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internetworking </a:t>
            </a:r>
            <a:r>
              <a:rPr sz="1700" dirty="0">
                <a:latin typeface="Times New Roman"/>
                <a:cs typeface="Times New Roman"/>
              </a:rPr>
              <a:t>protocol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foundation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all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internet-based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applications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222463" y="987577"/>
            <a:ext cx="6699250" cy="3844925"/>
            <a:chOff x="1222463" y="987577"/>
            <a:chExt cx="6699250" cy="3844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2463" y="987577"/>
              <a:ext cx="6699123" cy="384492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6507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Protocols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6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TCP/IP</a:t>
            </a:r>
            <a:r>
              <a:rPr sz="2600" b="0" spc="-10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Suite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132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8498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Internet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(IP)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133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011783"/>
            <a:ext cx="4971415" cy="14357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IP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connectionless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(datagram)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treated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separately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</a:t>
            </a:r>
            <a:r>
              <a:rPr sz="2000" dirty="0">
                <a:latin typeface="Times New Roman"/>
                <a:cs typeface="Times New Roman"/>
              </a:rPr>
              <a:t> protocol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common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routers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85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which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Internet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Protocol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(IP)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09"/>
            <a:ext cx="8529955" cy="348805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Advantages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1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Flexible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robust</a:t>
            </a:r>
            <a:endParaRPr sz="1700">
              <a:latin typeface="Times New Roman"/>
              <a:cs typeface="Times New Roman"/>
            </a:endParaRPr>
          </a:p>
          <a:p>
            <a:pPr marL="941069" marR="5080" lvl="2" indent="-184785">
              <a:lnSpc>
                <a:spcPts val="1620"/>
              </a:lnSpc>
              <a:spcBef>
                <a:spcPts val="395"/>
              </a:spcBef>
              <a:buFont typeface="Arial MT"/>
              <a:buChar char="•"/>
              <a:tabLst>
                <a:tab pos="941705" algn="l"/>
              </a:tabLst>
            </a:pPr>
            <a:r>
              <a:rPr sz="1500" spc="-5" dirty="0">
                <a:latin typeface="Times New Roman"/>
                <a:cs typeface="Times New Roman"/>
              </a:rPr>
              <a:t>e.g.</a:t>
            </a:r>
            <a:r>
              <a:rPr sz="1500" spc="15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in</a:t>
            </a:r>
            <a:r>
              <a:rPr sz="1500" spc="15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case</a:t>
            </a:r>
            <a:r>
              <a:rPr sz="1500" spc="1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of</a:t>
            </a:r>
            <a:r>
              <a:rPr sz="1500" spc="16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congestion</a:t>
            </a:r>
            <a:r>
              <a:rPr sz="1500" spc="15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or</a:t>
            </a:r>
            <a:r>
              <a:rPr sz="1500" spc="15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node</a:t>
            </a:r>
            <a:r>
              <a:rPr sz="1500" spc="15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failure,</a:t>
            </a:r>
            <a:r>
              <a:rPr sz="1500" spc="15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packets</a:t>
            </a:r>
            <a:r>
              <a:rPr sz="1500" spc="16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find</a:t>
            </a:r>
            <a:r>
              <a:rPr sz="1500" spc="16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their</a:t>
            </a:r>
            <a:r>
              <a:rPr sz="1500" spc="15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way</a:t>
            </a:r>
            <a:r>
              <a:rPr sz="1500" spc="15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easier</a:t>
            </a:r>
            <a:r>
              <a:rPr sz="1500" spc="16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than</a:t>
            </a:r>
            <a:r>
              <a:rPr sz="1500" spc="16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connection-oriented </a:t>
            </a:r>
            <a:r>
              <a:rPr sz="1500" spc="-36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services</a:t>
            </a:r>
            <a:endParaRPr sz="15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17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No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unnecessary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overhead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for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connection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setup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Can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work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with </a:t>
            </a:r>
            <a:r>
              <a:rPr sz="1700" spc="-10" dirty="0">
                <a:latin typeface="Times New Roman"/>
                <a:cs typeface="Times New Roman"/>
              </a:rPr>
              <a:t>different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network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types</a:t>
            </a:r>
            <a:endParaRPr sz="17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 MT"/>
              <a:buChar char="–"/>
            </a:pPr>
            <a:endParaRPr sz="245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Disadvantage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1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Unreliable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04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Not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guaranteed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delivery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04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Not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guaranteed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order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delivery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04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Reliability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responsibility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next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layer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(e.g.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TCP)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134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5987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Connectionless</a:t>
            </a:r>
            <a:r>
              <a:rPr sz="2600" b="0" spc="-7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Internetworking</a:t>
            </a:r>
            <a:r>
              <a:rPr sz="2600" b="0" spc="-6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(General)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8643" y="1119174"/>
            <a:ext cx="6830695" cy="35585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9117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Example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Internet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Operation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135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3532" y="1119021"/>
            <a:ext cx="8565515" cy="3660140"/>
            <a:chOff x="323532" y="1119021"/>
            <a:chExt cx="8565515" cy="36601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532" y="1269923"/>
              <a:ext cx="8565388" cy="3292602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1802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Internet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(IP)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spc="-45" dirty="0">
                <a:latin typeface="Times New Roman"/>
                <a:cs typeface="Times New Roman"/>
              </a:rPr>
              <a:t>Version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4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136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3" y="1131557"/>
            <a:ext cx="8722614" cy="35669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556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Header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+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Data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using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IPv4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137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940" y="1011783"/>
            <a:ext cx="6809740" cy="18548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168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16865" algn="l"/>
                <a:tab pos="31750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IPv4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32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long</a:t>
            </a:r>
            <a:endParaRPr sz="2000">
              <a:latin typeface="Times New Roman"/>
              <a:cs typeface="Times New Roman"/>
            </a:endParaRPr>
          </a:p>
          <a:p>
            <a:pPr marL="3168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16865" algn="l"/>
                <a:tab pos="3175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IPv4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unique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universal</a:t>
            </a:r>
            <a:endParaRPr sz="2000">
              <a:latin typeface="Times New Roman"/>
              <a:cs typeface="Times New Roman"/>
            </a:endParaRPr>
          </a:p>
          <a:p>
            <a:pPr marL="3168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16865" algn="l"/>
                <a:tab pos="3175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IPv4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2</a:t>
            </a:r>
            <a:r>
              <a:rPr sz="1950" spc="15" baseline="25641" dirty="0">
                <a:latin typeface="Times New Roman"/>
                <a:cs typeface="Times New Roman"/>
              </a:rPr>
              <a:t>32</a:t>
            </a:r>
            <a:r>
              <a:rPr sz="1950" spc="480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4,294,967,296</a:t>
            </a:r>
            <a:endParaRPr sz="2000">
              <a:latin typeface="Times New Roman"/>
              <a:cs typeface="Times New Roman"/>
            </a:endParaRPr>
          </a:p>
          <a:p>
            <a:pPr marL="3168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16865" algn="l"/>
                <a:tab pos="317500" algn="l"/>
              </a:tabLst>
            </a:pPr>
            <a:r>
              <a:rPr sz="2000" dirty="0">
                <a:latin typeface="Times New Roman"/>
                <a:cs typeface="Times New Roman"/>
              </a:rPr>
              <a:t>32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divided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 octet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known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byte)</a:t>
            </a:r>
            <a:endParaRPr sz="2000">
              <a:latin typeface="Times New Roman"/>
              <a:cs typeface="Times New Roman"/>
            </a:endParaRPr>
          </a:p>
          <a:p>
            <a:pPr marL="3168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16865" algn="l"/>
                <a:tab pos="31750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connect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unique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138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556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Header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+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Data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using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IPv4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53943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IP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32-bit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(Four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Octet)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2386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I</a:t>
            </a:r>
            <a:r>
              <a:rPr sz="2800" b="0" dirty="0">
                <a:latin typeface="Times New Roman"/>
                <a:cs typeface="Times New Roman"/>
              </a:rPr>
              <a:t>P</a:t>
            </a:r>
            <a:r>
              <a:rPr sz="2800" b="0" spc="-5" dirty="0">
                <a:latin typeface="Times New Roman"/>
                <a:cs typeface="Times New Roman"/>
              </a:rPr>
              <a:t>v4</a:t>
            </a:r>
            <a:r>
              <a:rPr sz="2800" b="0" spc="-15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Ad</a:t>
            </a:r>
            <a:r>
              <a:rPr sz="2800" b="0" dirty="0">
                <a:latin typeface="Times New Roman"/>
                <a:cs typeface="Times New Roman"/>
              </a:rPr>
              <a:t>d</a:t>
            </a:r>
            <a:r>
              <a:rPr sz="2800" b="0" spc="-5" dirty="0">
                <a:latin typeface="Times New Roman"/>
                <a:cs typeface="Times New Roman"/>
              </a:rPr>
              <a:t>ress</a:t>
            </a:r>
            <a:r>
              <a:rPr sz="2800" b="0" dirty="0">
                <a:latin typeface="Times New Roman"/>
                <a:cs typeface="Times New Roman"/>
              </a:rPr>
              <a:t>i</a:t>
            </a:r>
            <a:r>
              <a:rPr sz="2800" b="0" spc="-5" dirty="0">
                <a:latin typeface="Times New Roman"/>
                <a:cs typeface="Times New Roman"/>
              </a:rPr>
              <a:t>ng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2000" y="1543100"/>
            <a:ext cx="7708900" cy="3091180"/>
            <a:chOff x="762000" y="1543100"/>
            <a:chExt cx="7708900" cy="30911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543100"/>
              <a:ext cx="7708900" cy="1065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0" y="2857487"/>
              <a:ext cx="5943600" cy="17294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92847" y="4376051"/>
              <a:ext cx="175260" cy="253365"/>
            </a:xfrm>
            <a:custGeom>
              <a:avLst/>
              <a:gdLst/>
              <a:ahLst/>
              <a:cxnLst/>
              <a:rect l="l" t="t" r="r" b="b"/>
              <a:pathLst>
                <a:path w="175259" h="253364">
                  <a:moveTo>
                    <a:pt x="174815" y="0"/>
                  </a:moveTo>
                  <a:lnTo>
                    <a:pt x="0" y="0"/>
                  </a:lnTo>
                  <a:lnTo>
                    <a:pt x="0" y="253098"/>
                  </a:lnTo>
                  <a:lnTo>
                    <a:pt x="174815" y="253098"/>
                  </a:lnTo>
                  <a:lnTo>
                    <a:pt x="174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92847" y="4376051"/>
              <a:ext cx="175260" cy="253365"/>
            </a:xfrm>
            <a:custGeom>
              <a:avLst/>
              <a:gdLst/>
              <a:ahLst/>
              <a:cxnLst/>
              <a:rect l="l" t="t" r="r" b="b"/>
              <a:pathLst>
                <a:path w="175259" h="253364">
                  <a:moveTo>
                    <a:pt x="0" y="253098"/>
                  </a:moveTo>
                  <a:lnTo>
                    <a:pt x="174815" y="253098"/>
                  </a:lnTo>
                  <a:lnTo>
                    <a:pt x="174815" y="0"/>
                  </a:lnTo>
                  <a:lnTo>
                    <a:pt x="0" y="0"/>
                  </a:lnTo>
                  <a:lnTo>
                    <a:pt x="0" y="25309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139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3658"/>
            <a:ext cx="8531860" cy="1878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marR="6350" indent="-2794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In</a:t>
            </a:r>
            <a:r>
              <a:rPr sz="1900" spc="30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spc="30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bit-oriented</a:t>
            </a:r>
            <a:r>
              <a:rPr sz="1900" spc="3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protocol,</a:t>
            </a:r>
            <a:r>
              <a:rPr sz="1900" spc="3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29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data</a:t>
            </a:r>
            <a:r>
              <a:rPr sz="1900" spc="29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section</a:t>
            </a:r>
            <a:r>
              <a:rPr sz="1900" spc="30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of</a:t>
            </a:r>
            <a:r>
              <a:rPr sz="1900" spc="3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spc="30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frame</a:t>
            </a:r>
            <a:r>
              <a:rPr sz="1900" spc="3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3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spc="29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sequence</a:t>
            </a:r>
            <a:r>
              <a:rPr sz="1900" spc="3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3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bits</a:t>
            </a:r>
            <a:r>
              <a:rPr sz="1900" spc="3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to</a:t>
            </a:r>
            <a:r>
              <a:rPr sz="1900" spc="3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be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interpreted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by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upper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layer</a:t>
            </a:r>
            <a:endParaRPr sz="19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5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15" dirty="0">
                <a:latin typeface="Times New Roman"/>
                <a:cs typeface="Times New Roman"/>
              </a:rPr>
              <a:t>However,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in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addition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to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headers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and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trailers,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we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still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need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delimiter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to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separate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one</a:t>
            </a:r>
            <a:endParaRPr sz="19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1900" spc="-10" dirty="0">
                <a:latin typeface="Times New Roman"/>
                <a:cs typeface="Times New Roman"/>
              </a:rPr>
              <a:t>frame</a:t>
            </a:r>
            <a:r>
              <a:rPr sz="1900" dirty="0">
                <a:latin typeface="Times New Roman"/>
                <a:cs typeface="Times New Roman"/>
              </a:rPr>
              <a:t> from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other.</a:t>
            </a:r>
            <a:endParaRPr sz="19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10" dirty="0">
                <a:latin typeface="Times New Roman"/>
                <a:cs typeface="Times New Roman"/>
              </a:rPr>
              <a:t>Most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protocols</a:t>
            </a:r>
            <a:r>
              <a:rPr sz="1900" spc="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use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special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8-bit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pattern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flag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01111110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as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delimiter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to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define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beginning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and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end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 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frame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9349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Bit-oriented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protocols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4127" y="1410080"/>
            <a:ext cx="7362825" cy="3195320"/>
            <a:chOff x="1024127" y="1410080"/>
            <a:chExt cx="7362825" cy="3195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127" y="3167100"/>
              <a:ext cx="6638544" cy="14380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11220" y="1419605"/>
              <a:ext cx="4975860" cy="1271270"/>
            </a:xfrm>
            <a:custGeom>
              <a:avLst/>
              <a:gdLst/>
              <a:ahLst/>
              <a:cxnLst/>
              <a:rect l="l" t="t" r="r" b="b"/>
              <a:pathLst>
                <a:path w="4975859" h="1271270">
                  <a:moveTo>
                    <a:pt x="3179572" y="0"/>
                  </a:moveTo>
                  <a:lnTo>
                    <a:pt x="4741926" y="0"/>
                  </a:lnTo>
                </a:path>
                <a:path w="4975859" h="1271270">
                  <a:moveTo>
                    <a:pt x="3084956" y="648081"/>
                  </a:moveTo>
                  <a:lnTo>
                    <a:pt x="4975479" y="648081"/>
                  </a:lnTo>
                </a:path>
                <a:path w="4975859" h="1271270">
                  <a:moveTo>
                    <a:pt x="0" y="1270762"/>
                  </a:moveTo>
                  <a:lnTo>
                    <a:pt x="2516251" y="1270762"/>
                  </a:lnTo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14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860" y="1780412"/>
            <a:ext cx="8251063" cy="20077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5941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Binary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to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DDN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conversion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140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012430" cy="20593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15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Change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following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IPv4 addresses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from</a:t>
            </a:r>
            <a:r>
              <a:rPr sz="1700" dirty="0">
                <a:latin typeface="Times New Roman"/>
                <a:cs typeface="Times New Roman"/>
              </a:rPr>
              <a:t> binary</a:t>
            </a:r>
            <a:r>
              <a:rPr sz="1700" spc="-5" dirty="0">
                <a:latin typeface="Times New Roman"/>
                <a:cs typeface="Times New Roman"/>
              </a:rPr>
              <a:t> notation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dotted-decimal notation</a:t>
            </a:r>
            <a:endParaRPr sz="17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09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05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10000001</a:t>
            </a:r>
            <a:r>
              <a:rPr sz="1700" spc="41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00001011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00001011</a:t>
            </a:r>
            <a:r>
              <a:rPr sz="1700" spc="415" dirty="0">
                <a:latin typeface="Times New Roman"/>
                <a:cs typeface="Times New Roman"/>
              </a:rPr>
              <a:t> </a:t>
            </a:r>
            <a:r>
              <a:rPr sz="1700" spc="-40" dirty="0">
                <a:latin typeface="Times New Roman"/>
                <a:cs typeface="Times New Roman"/>
              </a:rPr>
              <a:t>11101111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129.11.11.239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141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6502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IPv4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012430" cy="20593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15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Change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following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IPv4 addresses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from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dotted-decimal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notation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dirty="0">
                <a:latin typeface="Times New Roman"/>
                <a:cs typeface="Times New Roman"/>
              </a:rPr>
              <a:t> binary </a:t>
            </a:r>
            <a:r>
              <a:rPr sz="1700" spc="-5" dirty="0">
                <a:latin typeface="Times New Roman"/>
                <a:cs typeface="Times New Roman"/>
              </a:rPr>
              <a:t>notation</a:t>
            </a:r>
            <a:endParaRPr sz="17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09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45" dirty="0">
                <a:latin typeface="Arial MT"/>
                <a:cs typeface="Arial MT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111.56.45.78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95" dirty="0">
                <a:latin typeface="Arial MT"/>
                <a:cs typeface="Arial MT"/>
              </a:rPr>
              <a:t> </a:t>
            </a:r>
            <a:r>
              <a:rPr sz="1700" spc="-30" dirty="0">
                <a:latin typeface="Times New Roman"/>
                <a:cs typeface="Times New Roman"/>
              </a:rPr>
              <a:t>01101111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00111000</a:t>
            </a:r>
            <a:r>
              <a:rPr sz="1700" spc="40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00101101</a:t>
            </a:r>
            <a:r>
              <a:rPr sz="1700" spc="395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01001110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142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6502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IPv4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09"/>
            <a:ext cx="5778500" cy="35502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1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Find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error, </a:t>
            </a:r>
            <a:r>
              <a:rPr sz="1700" spc="-5" dirty="0">
                <a:latin typeface="Times New Roman"/>
                <a:cs typeface="Times New Roman"/>
              </a:rPr>
              <a:t>if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30" dirty="0">
                <a:latin typeface="Times New Roman"/>
                <a:cs typeface="Times New Roman"/>
              </a:rPr>
              <a:t>any,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following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IPv4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addresses</a:t>
            </a:r>
            <a:endParaRPr sz="17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204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80" dirty="0">
                <a:latin typeface="Arial MT"/>
                <a:cs typeface="Arial MT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a.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111.56.045.78</a:t>
            </a:r>
            <a:endParaRPr sz="17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204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65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b.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221.34.7.8.20</a:t>
            </a:r>
            <a:endParaRPr sz="17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204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70" dirty="0">
                <a:latin typeface="Arial MT"/>
                <a:cs typeface="Arial MT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c.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75.45.301.14</a:t>
            </a:r>
            <a:endParaRPr sz="17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204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85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d.</a:t>
            </a:r>
            <a:r>
              <a:rPr sz="1700" spc="-10" dirty="0">
                <a:latin typeface="Times New Roman"/>
                <a:cs typeface="Times New Roman"/>
              </a:rPr>
              <a:t> 11100010.23.14.67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1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a.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There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should be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leading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zeroes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(045)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b.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65" dirty="0">
                <a:latin typeface="Times New Roman"/>
                <a:cs typeface="Times New Roman"/>
              </a:rPr>
              <a:t>We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may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not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have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more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than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4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bytes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IPv4 address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04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c.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Each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byte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should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less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than or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equal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dirty="0">
                <a:latin typeface="Times New Roman"/>
                <a:cs typeface="Times New Roman"/>
              </a:rPr>
              <a:t> 255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04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d.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mixture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 </a:t>
            </a:r>
            <a:r>
              <a:rPr sz="1700" spc="-5" dirty="0">
                <a:latin typeface="Times New Roman"/>
                <a:cs typeface="Times New Roman"/>
              </a:rPr>
              <a:t>binary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notation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dotted-decimal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notation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143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6502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IPv4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4652010" cy="10166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IPv4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classified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 ways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Cla</a:t>
            </a:r>
            <a:r>
              <a:rPr sz="1700" spc="-10" dirty="0">
                <a:latin typeface="Times New Roman"/>
                <a:cs typeface="Times New Roman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s</a:t>
            </a:r>
            <a:r>
              <a:rPr sz="1700" spc="-10" dirty="0">
                <a:latin typeface="Times New Roman"/>
                <a:cs typeface="Times New Roman"/>
              </a:rPr>
              <a:t>f</a:t>
            </a:r>
            <a:r>
              <a:rPr sz="1700" dirty="0">
                <a:latin typeface="Times New Roman"/>
                <a:cs typeface="Times New Roman"/>
              </a:rPr>
              <a:t>ul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Addre</a:t>
            </a:r>
            <a:r>
              <a:rPr sz="1700" spc="-10" dirty="0">
                <a:latin typeface="Times New Roman"/>
                <a:cs typeface="Times New Roman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s</a:t>
            </a:r>
            <a:r>
              <a:rPr sz="1700" spc="-10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ng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Cla</a:t>
            </a:r>
            <a:r>
              <a:rPr sz="1700" spc="-10" dirty="0">
                <a:latin typeface="Times New Roman"/>
                <a:cs typeface="Times New Roman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s</a:t>
            </a:r>
            <a:r>
              <a:rPr sz="1700" spc="-10" dirty="0">
                <a:latin typeface="Times New Roman"/>
                <a:cs typeface="Times New Roman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ess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Addre</a:t>
            </a:r>
            <a:r>
              <a:rPr sz="1700" spc="-10" dirty="0">
                <a:latin typeface="Times New Roman"/>
                <a:cs typeface="Times New Roman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s</a:t>
            </a:r>
            <a:r>
              <a:rPr sz="1700" spc="-10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ng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5657" y="2427732"/>
            <a:ext cx="6396609" cy="23338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1141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IPv4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dres</a:t>
            </a:r>
            <a:r>
              <a:rPr sz="2600" b="0" spc="-15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ing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Cla</a:t>
            </a:r>
            <a:r>
              <a:rPr sz="2600" b="0" spc="-15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fi</a:t>
            </a:r>
            <a:r>
              <a:rPr sz="2600" b="0" spc="-15" dirty="0">
                <a:latin typeface="Times New Roman"/>
                <a:cs typeface="Times New Roman"/>
              </a:rPr>
              <a:t>c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t</a:t>
            </a:r>
            <a:r>
              <a:rPr sz="2600" b="0" dirty="0">
                <a:latin typeface="Times New Roman"/>
                <a:cs typeface="Times New Roman"/>
              </a:rPr>
              <a:t>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144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041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Classful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addressing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072133"/>
            <a:ext cx="85312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classful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addressing,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space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divided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into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five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classes: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A,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B,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C,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D,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336" y="2015769"/>
            <a:ext cx="8663178" cy="22575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145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041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Classful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addressing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146</a:t>
            </a:fld>
            <a:endParaRPr spc="-5" dirty="0">
              <a:solidFill>
                <a:srgbClr val="FFFFFF"/>
              </a:solidFill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62775" y="1270825"/>
          <a:ext cx="843978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9160"/>
                <a:gridCol w="956310"/>
                <a:gridCol w="1031240"/>
                <a:gridCol w="847089"/>
                <a:gridCol w="927100"/>
                <a:gridCol w="975360"/>
                <a:gridCol w="859789"/>
                <a:gridCol w="1146809"/>
                <a:gridCol w="788034"/>
              </a:tblGrid>
              <a:tr h="507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6830" algn="ctr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Class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2705" algn="ctr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Net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ID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bits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51435" algn="ctr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Host</a:t>
                      </a:r>
                      <a:r>
                        <a:rPr sz="1100" b="1" spc="-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ID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bits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55880" algn="ctr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Binary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5560" algn="ctr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DDN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3360" marR="197485" indent="11430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net</a:t>
                      </a:r>
                      <a:r>
                        <a:rPr sz="11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orks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5104" marR="154940" indent="838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host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Nw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8255" algn="ctr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1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ault</a:t>
                      </a:r>
                      <a:r>
                        <a:rPr sz="11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mask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67310" algn="ctr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CIDR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solidFill>
                      <a:srgbClr val="000000"/>
                    </a:solidFill>
                  </a:tcPr>
                </a:tc>
              </a:tr>
              <a:tr h="399732"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1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(2^31)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985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985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985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985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100" spc="-5" dirty="0">
                          <a:latin typeface="Times New Roman"/>
                          <a:cs typeface="Times New Roman"/>
                        </a:rPr>
                        <a:t>0-127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985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2^7=128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985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2^24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985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255.0.0.0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985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100" spc="5" dirty="0">
                          <a:latin typeface="Times New Roman"/>
                          <a:cs typeface="Times New Roman"/>
                        </a:rPr>
                        <a:t>/8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0985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4495"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1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(2^30)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16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16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5" dirty="0">
                          <a:latin typeface="Times New Roman"/>
                          <a:cs typeface="Times New Roman"/>
                        </a:rPr>
                        <a:t>128-191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2^14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2^16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255.255.0.0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/16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4621"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1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(2^29)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110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5" dirty="0">
                          <a:latin typeface="Times New Roman"/>
                          <a:cs typeface="Times New Roman"/>
                        </a:rPr>
                        <a:t>192-223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2^21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2^8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255.255.255.0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/24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4494"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1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(2^28)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1110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5" dirty="0">
                          <a:latin typeface="Times New Roman"/>
                          <a:cs typeface="Times New Roman"/>
                        </a:rPr>
                        <a:t>224-239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4495"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1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(2^28)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1111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5" dirty="0">
                          <a:latin typeface="Times New Roman"/>
                          <a:cs typeface="Times New Roman"/>
                        </a:rPr>
                        <a:t>240-255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149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058670" y="4256023"/>
            <a:ext cx="44303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CIDR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classless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Interdomain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Routing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Notation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DDN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Dotted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Decimal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Notation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09"/>
            <a:ext cx="6277610" cy="35502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1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Find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class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each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address</a:t>
            </a:r>
            <a:endParaRPr sz="17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204"/>
              </a:spcBef>
              <a:tabLst>
                <a:tab pos="926465" algn="l"/>
              </a:tabLst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00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a.	00000001</a:t>
            </a:r>
            <a:r>
              <a:rPr sz="1700" spc="-10" dirty="0">
                <a:latin typeface="Times New Roman"/>
                <a:cs typeface="Times New Roman"/>
              </a:rPr>
              <a:t> 00001011 00001011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40" dirty="0">
                <a:latin typeface="Times New Roman"/>
                <a:cs typeface="Times New Roman"/>
              </a:rPr>
              <a:t>11101111</a:t>
            </a:r>
            <a:endParaRPr sz="17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204"/>
              </a:spcBef>
              <a:tabLst>
                <a:tab pos="938530" algn="l"/>
              </a:tabLst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00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b.	</a:t>
            </a:r>
            <a:r>
              <a:rPr sz="1700" spc="-10" dirty="0">
                <a:latin typeface="Times New Roman"/>
                <a:cs typeface="Times New Roman"/>
              </a:rPr>
              <a:t>11000001 10000011 </a:t>
            </a:r>
            <a:r>
              <a:rPr sz="1700" spc="-15" dirty="0">
                <a:latin typeface="Times New Roman"/>
                <a:cs typeface="Times New Roman"/>
              </a:rPr>
              <a:t>00011011 </a:t>
            </a:r>
            <a:r>
              <a:rPr sz="1700" spc="-55" dirty="0">
                <a:latin typeface="Times New Roman"/>
                <a:cs typeface="Times New Roman"/>
              </a:rPr>
              <a:t>11111111</a:t>
            </a:r>
            <a:endParaRPr sz="17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204"/>
              </a:spcBef>
              <a:tabLst>
                <a:tab pos="926465" algn="l"/>
              </a:tabLst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00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c.	14.23.120.8</a:t>
            </a:r>
            <a:endParaRPr sz="17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204"/>
              </a:spcBef>
              <a:tabLst>
                <a:tab pos="939165" algn="l"/>
              </a:tabLst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00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d.	</a:t>
            </a:r>
            <a:r>
              <a:rPr sz="1700" spc="-10" dirty="0">
                <a:latin typeface="Times New Roman"/>
                <a:cs typeface="Times New Roman"/>
              </a:rPr>
              <a:t>252.5.15.111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1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a.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</a:t>
            </a:r>
            <a:r>
              <a:rPr sz="1700" spc="-10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r</a:t>
            </a:r>
            <a:r>
              <a:rPr sz="1700" spc="-10" dirty="0">
                <a:latin typeface="Times New Roman"/>
                <a:cs typeface="Times New Roman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</a:t>
            </a:r>
            <a:r>
              <a:rPr sz="1700" spc="-10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t </a:t>
            </a:r>
            <a:r>
              <a:rPr sz="1700" spc="-5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s 0.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This </a:t>
            </a:r>
            <a:r>
              <a:rPr sz="1700" spc="-5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s a c</a:t>
            </a:r>
            <a:r>
              <a:rPr sz="1700" spc="-15" dirty="0">
                <a:latin typeface="Times New Roman"/>
                <a:cs typeface="Times New Roman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ass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addre</a:t>
            </a:r>
            <a:r>
              <a:rPr sz="1700" spc="-10" dirty="0">
                <a:latin typeface="Times New Roman"/>
                <a:cs typeface="Times New Roman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b.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first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1; 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third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bit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0.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This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a </a:t>
            </a:r>
            <a:r>
              <a:rPr sz="1700" spc="-5" dirty="0">
                <a:latin typeface="Times New Roman"/>
                <a:cs typeface="Times New Roman"/>
              </a:rPr>
              <a:t>class </a:t>
            </a:r>
            <a:r>
              <a:rPr sz="1700" dirty="0">
                <a:latin typeface="Times New Roman"/>
                <a:cs typeface="Times New Roman"/>
              </a:rPr>
              <a:t>C address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04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c.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first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byte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14; 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class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204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d.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first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byte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252;</a:t>
            </a:r>
            <a:r>
              <a:rPr sz="1700" spc="-5" dirty="0">
                <a:latin typeface="Times New Roman"/>
                <a:cs typeface="Times New Roman"/>
              </a:rPr>
              <a:t> 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class</a:t>
            </a:r>
            <a:r>
              <a:rPr sz="1700" dirty="0">
                <a:latin typeface="Times New Roman"/>
                <a:cs typeface="Times New Roman"/>
              </a:rPr>
              <a:t> is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147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6502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IPv4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076" y="2125107"/>
            <a:ext cx="8645649" cy="19055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761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Classes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Blocks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148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1072133"/>
            <a:ext cx="67252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classful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large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35039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Consists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3204880"/>
            <a:ext cx="5797550" cy="101663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Mask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32-bit </a:t>
            </a:r>
            <a:r>
              <a:rPr sz="1700" dirty="0">
                <a:latin typeface="Times New Roman"/>
                <a:cs typeface="Times New Roman"/>
              </a:rPr>
              <a:t>number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contiguous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95" dirty="0">
                <a:latin typeface="Times New Roman"/>
                <a:cs typeface="Times New Roman"/>
              </a:rPr>
              <a:t>1‟s</a:t>
            </a:r>
            <a:r>
              <a:rPr sz="1700" spc="-5" dirty="0">
                <a:latin typeface="Times New Roman"/>
                <a:cs typeface="Times New Roman"/>
              </a:rPr>
              <a:t> followed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contiguous </a:t>
            </a:r>
            <a:r>
              <a:rPr sz="1700" spc="-95" dirty="0">
                <a:latin typeface="Times New Roman"/>
                <a:cs typeface="Times New Roman"/>
              </a:rPr>
              <a:t>0‟s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60" dirty="0">
                <a:latin typeface="Times New Roman"/>
                <a:cs typeface="Times New Roman"/>
              </a:rPr>
              <a:t>To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help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net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host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ID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46" y="1551829"/>
            <a:ext cx="8290814" cy="12158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474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Structure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IPv4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dress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149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5136"/>
            <a:ext cx="8529320" cy="101028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data </a:t>
            </a:r>
            <a:r>
              <a:rPr sz="1900" spc="-15" dirty="0">
                <a:latin typeface="Times New Roman"/>
                <a:cs typeface="Times New Roman"/>
              </a:rPr>
              <a:t>may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contain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 special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bit-pattern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from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upper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layer</a:t>
            </a:r>
            <a:endParaRPr sz="19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5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Bit</a:t>
            </a:r>
            <a:r>
              <a:rPr sz="1900" spc="20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stuffing</a:t>
            </a:r>
            <a:r>
              <a:rPr sz="1900" spc="204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18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the</a:t>
            </a:r>
            <a:r>
              <a:rPr sz="1900" spc="2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process</a:t>
            </a:r>
            <a:r>
              <a:rPr sz="1900" spc="19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2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adding</a:t>
            </a:r>
            <a:r>
              <a:rPr sz="1900" spc="2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one</a:t>
            </a:r>
            <a:r>
              <a:rPr sz="1900" u="heavy" spc="19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extra</a:t>
            </a:r>
            <a:r>
              <a:rPr sz="1900" u="heavy" spc="190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900" spc="204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whenever</a:t>
            </a:r>
            <a:r>
              <a:rPr sz="1900" spc="19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five</a:t>
            </a:r>
            <a:r>
              <a:rPr sz="1900" spc="2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consecutive</a:t>
            </a:r>
            <a:r>
              <a:rPr sz="1900" spc="180" dirty="0">
                <a:latin typeface="Times New Roman"/>
                <a:cs typeface="Times New Roman"/>
              </a:rPr>
              <a:t> </a:t>
            </a:r>
            <a:r>
              <a:rPr sz="1900" spc="-110" dirty="0">
                <a:latin typeface="Times New Roman"/>
                <a:cs typeface="Times New Roman"/>
              </a:rPr>
              <a:t>1‟s</a:t>
            </a:r>
            <a:r>
              <a:rPr sz="1900" spc="19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are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received,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so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that the receiver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does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not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mistake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 pattern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01111110</a:t>
            </a:r>
            <a:r>
              <a:rPr sz="1900" spc="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 flag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9349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Bit-oriented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protocols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91614" y="1397380"/>
            <a:ext cx="6160770" cy="3289935"/>
            <a:chOff x="1491614" y="1397380"/>
            <a:chExt cx="6160770" cy="3289935"/>
          </a:xfrm>
        </p:grpSpPr>
        <p:sp>
          <p:nvSpPr>
            <p:cNvPr id="5" name="object 5"/>
            <p:cNvSpPr/>
            <p:nvPr/>
          </p:nvSpPr>
          <p:spPr>
            <a:xfrm>
              <a:off x="1994788" y="1406905"/>
              <a:ext cx="2767965" cy="0"/>
            </a:xfrm>
            <a:custGeom>
              <a:avLst/>
              <a:gdLst/>
              <a:ahLst/>
              <a:cxnLst/>
              <a:rect l="l" t="t" r="r" b="b"/>
              <a:pathLst>
                <a:path w="2767965">
                  <a:moveTo>
                    <a:pt x="0" y="0"/>
                  </a:moveTo>
                  <a:lnTo>
                    <a:pt x="2767838" y="0"/>
                  </a:lnTo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614" y="2274138"/>
              <a:ext cx="6160770" cy="241269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15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7528559" cy="262636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Subnetting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Divide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" dirty="0">
                <a:latin typeface="Times New Roman"/>
                <a:cs typeface="Times New Roman"/>
              </a:rPr>
              <a:t> large </a:t>
            </a:r>
            <a:r>
              <a:rPr sz="1700" dirty="0">
                <a:latin typeface="Times New Roman"/>
                <a:cs typeface="Times New Roman"/>
              </a:rPr>
              <a:t>address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block into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smaller</a:t>
            </a:r>
            <a:r>
              <a:rPr sz="1700" dirty="0">
                <a:latin typeface="Times New Roman"/>
                <a:cs typeface="Times New Roman"/>
              </a:rPr>
              <a:t> sub-groups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Use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flexible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net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mask</a:t>
            </a:r>
            <a:endParaRPr sz="17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25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Supernetting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Exhaus</a:t>
            </a:r>
            <a:r>
              <a:rPr sz="1700" spc="-10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ed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</a:t>
            </a:r>
            <a:r>
              <a:rPr sz="1700" spc="-10" dirty="0">
                <a:latin typeface="Times New Roman"/>
                <a:cs typeface="Times New Roman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ass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 add</a:t>
            </a:r>
            <a:r>
              <a:rPr sz="1700" spc="-10" dirty="0">
                <a:latin typeface="Times New Roman"/>
                <a:cs typeface="Times New Roman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ess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space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Huge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demand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class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 address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space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60" dirty="0">
                <a:latin typeface="Times New Roman"/>
                <a:cs typeface="Times New Roman"/>
              </a:rPr>
              <a:t>To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combine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several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contiguous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address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spaces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larger </a:t>
            </a:r>
            <a:r>
              <a:rPr sz="1700" spc="-5" dirty="0">
                <a:latin typeface="Times New Roman"/>
                <a:cs typeface="Times New Roman"/>
              </a:rPr>
              <a:t>single</a:t>
            </a:r>
            <a:r>
              <a:rPr sz="1700" dirty="0">
                <a:latin typeface="Times New Roman"/>
                <a:cs typeface="Times New Roman"/>
              </a:rPr>
              <a:t> address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space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150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7514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Use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IPv4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dress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8073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Cla</a:t>
            </a:r>
            <a:r>
              <a:rPr sz="2600" b="0" spc="-15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-10" dirty="0">
                <a:latin typeface="Times New Roman"/>
                <a:cs typeface="Times New Roman"/>
              </a:rPr>
              <a:t>l</a:t>
            </a: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-15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-1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dres</a:t>
            </a:r>
            <a:r>
              <a:rPr sz="2600" b="0" spc="-15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151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011783"/>
            <a:ext cx="6461760" cy="26797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overcome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depletion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space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Restriction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addresses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dirty="0">
                <a:latin typeface="Times New Roman"/>
                <a:cs typeface="Times New Roman"/>
              </a:rPr>
              <a:t> a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block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must be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contiguous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number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addresses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dirty="0">
                <a:latin typeface="Times New Roman"/>
                <a:cs typeface="Times New Roman"/>
              </a:rPr>
              <a:t> a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block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must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power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first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address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must be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evenly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divisible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number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address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Mask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Consists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consecutive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100" dirty="0">
                <a:latin typeface="Times New Roman"/>
                <a:cs typeface="Times New Roman"/>
              </a:rPr>
              <a:t>1‟s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followed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 zeros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n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can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any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number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b/w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0 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32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8073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Cla</a:t>
            </a:r>
            <a:r>
              <a:rPr sz="2600" b="0" spc="-15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-10" dirty="0">
                <a:latin typeface="Times New Roman"/>
                <a:cs typeface="Times New Roman"/>
              </a:rPr>
              <a:t>l</a:t>
            </a: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-15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-1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dres</a:t>
            </a:r>
            <a:r>
              <a:rPr sz="2600" b="0" spc="-15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152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3840" y="1072133"/>
            <a:ext cx="8670925" cy="2571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IPv4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addressing,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block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addresses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defined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x.y.z.t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/n,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which</a:t>
            </a:r>
            <a:endParaRPr sz="20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000" spc="-20" dirty="0">
                <a:latin typeface="Times New Roman"/>
                <a:cs typeface="Times New Roman"/>
              </a:rPr>
              <a:t>x.y.z.t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/n </a:t>
            </a:r>
            <a:r>
              <a:rPr sz="2000" dirty="0">
                <a:latin typeface="Times New Roman"/>
                <a:cs typeface="Times New Roman"/>
              </a:rPr>
              <a:t>defines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mask</a:t>
            </a:r>
            <a:endParaRPr sz="2000">
              <a:latin typeface="Times New Roman"/>
              <a:cs typeface="Times New Roman"/>
            </a:endParaRPr>
          </a:p>
          <a:p>
            <a:pPr marL="3549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first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block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found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setting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rightmost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32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−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endParaRPr sz="20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0s</a:t>
            </a:r>
            <a:endParaRPr sz="2000">
              <a:latin typeface="Times New Roman"/>
              <a:cs typeface="Times New Roman"/>
            </a:endParaRPr>
          </a:p>
          <a:p>
            <a:pPr marL="354965" marR="8382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block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found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setting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rightmost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32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−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1s</a:t>
            </a:r>
            <a:endParaRPr sz="2000">
              <a:latin typeface="Times New Roman"/>
              <a:cs typeface="Times New Roman"/>
            </a:endParaRPr>
          </a:p>
          <a:p>
            <a:pPr marL="354965" indent="-279400">
              <a:lnSpc>
                <a:spcPts val="21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  <a:tab pos="882015" algn="l"/>
                <a:tab pos="1787525" algn="l"/>
                <a:tab pos="2130425" algn="l"/>
                <a:tab pos="3232785" algn="l"/>
                <a:tab pos="3560445" algn="l"/>
                <a:tab pos="4000500" algn="l"/>
                <a:tab pos="4697730" algn="l"/>
                <a:tab pos="5180330" algn="l"/>
                <a:tab pos="5551170" algn="l"/>
                <a:tab pos="6273800" algn="l"/>
                <a:tab pos="6657975" algn="l"/>
                <a:tab pos="7338695" algn="l"/>
                <a:tab pos="7779384" algn="l"/>
              </a:tabLst>
            </a:pPr>
            <a:r>
              <a:rPr sz="2000" dirty="0">
                <a:latin typeface="Times New Roman"/>
                <a:cs typeface="Times New Roman"/>
              </a:rPr>
              <a:t>The	</a:t>
            </a:r>
            <a:r>
              <a:rPr sz="2000" spc="-5" dirty="0">
                <a:latin typeface="Times New Roman"/>
                <a:cs typeface="Times New Roman"/>
              </a:rPr>
              <a:t>number	of	addresses	in	</a:t>
            </a:r>
            <a:r>
              <a:rPr sz="2000" dirty="0">
                <a:latin typeface="Times New Roman"/>
                <a:cs typeface="Times New Roman"/>
              </a:rPr>
              <a:t>the	</a:t>
            </a:r>
            <a:r>
              <a:rPr sz="2000" spc="-5" dirty="0">
                <a:latin typeface="Times New Roman"/>
                <a:cs typeface="Times New Roman"/>
              </a:rPr>
              <a:t>block	can	</a:t>
            </a:r>
            <a:r>
              <a:rPr sz="2000" dirty="0">
                <a:latin typeface="Times New Roman"/>
                <a:cs typeface="Times New Roman"/>
              </a:rPr>
              <a:t>be	</a:t>
            </a:r>
            <a:r>
              <a:rPr sz="2000" spc="-5" dirty="0">
                <a:latin typeface="Times New Roman"/>
                <a:cs typeface="Times New Roman"/>
              </a:rPr>
              <a:t>found	by	using	</a:t>
            </a:r>
            <a:r>
              <a:rPr sz="2000" dirty="0">
                <a:latin typeface="Times New Roman"/>
                <a:cs typeface="Times New Roman"/>
              </a:rPr>
              <a:t>the	</a:t>
            </a:r>
            <a:r>
              <a:rPr sz="2000" spc="-5" dirty="0">
                <a:latin typeface="Times New Roman"/>
                <a:cs typeface="Times New Roman"/>
              </a:rPr>
              <a:t>formula</a:t>
            </a:r>
            <a:endParaRPr sz="2000">
              <a:latin typeface="Times New Roman"/>
              <a:cs typeface="Times New Roman"/>
            </a:endParaRPr>
          </a:p>
          <a:p>
            <a:pPr marL="354965">
              <a:lnSpc>
                <a:spcPts val="2100"/>
              </a:lnSpc>
            </a:pPr>
            <a:r>
              <a:rPr sz="3000" spc="22" baseline="-16666" dirty="0">
                <a:latin typeface="Times New Roman"/>
                <a:cs typeface="Times New Roman"/>
              </a:rPr>
              <a:t>2</a:t>
            </a:r>
            <a:r>
              <a:rPr sz="1300" spc="15" dirty="0">
                <a:latin typeface="Times New Roman"/>
                <a:cs typeface="Times New Roman"/>
              </a:rPr>
              <a:t>32−n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940" y="3572002"/>
            <a:ext cx="859409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43180" indent="-2794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17500" algn="l"/>
              </a:tabLst>
            </a:pPr>
            <a:r>
              <a:rPr sz="2000" spc="-75" dirty="0">
                <a:latin typeface="Times New Roman"/>
                <a:cs typeface="Times New Roman"/>
              </a:rPr>
              <a:t>We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dirty="0">
                <a:latin typeface="Times New Roman"/>
                <a:cs typeface="Times New Roman"/>
              </a:rPr>
              <a:t>see </a:t>
            </a:r>
            <a:r>
              <a:rPr sz="2000" spc="-10" dirty="0">
                <a:latin typeface="Times New Roman"/>
                <a:cs typeface="Times New Roman"/>
              </a:rPr>
              <a:t>that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restrictions are applied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this block. The addresses are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contiguous. The number of addresses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a power of 2 </a:t>
            </a:r>
            <a:r>
              <a:rPr sz="2000" spc="-5" dirty="0">
                <a:latin typeface="Times New Roman"/>
                <a:cs typeface="Times New Roman"/>
              </a:rPr>
              <a:t>(16 </a:t>
            </a:r>
            <a:r>
              <a:rPr sz="2000" dirty="0">
                <a:latin typeface="Times New Roman"/>
                <a:cs typeface="Times New Roman"/>
              </a:rPr>
              <a:t>= 2</a:t>
            </a:r>
            <a:r>
              <a:rPr sz="1950" baseline="25641" dirty="0">
                <a:latin typeface="Times New Roman"/>
                <a:cs typeface="Times New Roman"/>
              </a:rPr>
              <a:t>4</a:t>
            </a:r>
            <a:r>
              <a:rPr sz="2000" dirty="0">
                <a:latin typeface="Times New Roman"/>
                <a:cs typeface="Times New Roman"/>
              </a:rPr>
              <a:t>), </a:t>
            </a:r>
            <a:r>
              <a:rPr sz="2000" spc="-5" dirty="0">
                <a:latin typeface="Times New Roman"/>
                <a:cs typeface="Times New Roman"/>
              </a:rPr>
              <a:t>and the first </a:t>
            </a:r>
            <a:r>
              <a:rPr sz="2000" dirty="0">
                <a:latin typeface="Times New Roman"/>
                <a:cs typeface="Times New Roman"/>
              </a:rPr>
              <a:t> address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divisible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16.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210438"/>
            <a:ext cx="8530590" cy="1497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5" dirty="0">
                <a:latin typeface="Times New Roman"/>
                <a:cs typeface="Times New Roman"/>
              </a:rPr>
              <a:t>Eg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Figure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shows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block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addresses,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both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binary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dotted-decimal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notation,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granted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0" dirty="0">
                <a:latin typeface="Times New Roman"/>
                <a:cs typeface="Times New Roman"/>
              </a:rPr>
              <a:t>small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16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addresses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771650"/>
            <a:ext cx="7315200" cy="15596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153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10438"/>
            <a:ext cx="8530590" cy="4363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5" dirty="0">
                <a:latin typeface="Times New Roman"/>
                <a:cs typeface="Times New Roman"/>
              </a:rPr>
              <a:t>Eg: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block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addresses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granted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small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organization.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We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205.16.37.39/28.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representation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2242185">
              <a:lnSpc>
                <a:spcPct val="100000"/>
              </a:lnSpc>
              <a:spcBef>
                <a:spcPts val="480"/>
              </a:spcBef>
              <a:tabLst>
                <a:tab pos="3429635" algn="l"/>
                <a:tab pos="4636770" algn="l"/>
                <a:tab pos="5844540" algn="l"/>
              </a:tabLst>
            </a:pPr>
            <a:r>
              <a:rPr sz="2000" spc="-15" dirty="0">
                <a:latin typeface="Times New Roman"/>
                <a:cs typeface="Times New Roman"/>
              </a:rPr>
              <a:t>11001101	</a:t>
            </a:r>
            <a:r>
              <a:rPr sz="2000" dirty="0">
                <a:latin typeface="Times New Roman"/>
                <a:cs typeface="Times New Roman"/>
              </a:rPr>
              <a:t>00010000	00100101	</a:t>
            </a:r>
            <a:r>
              <a:rPr sz="2000" spc="-15" dirty="0">
                <a:latin typeface="Times New Roman"/>
                <a:cs typeface="Times New Roman"/>
              </a:rPr>
              <a:t>00100111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 set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32−28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rightmost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bits to </a:t>
            </a:r>
            <a:r>
              <a:rPr sz="2000" dirty="0">
                <a:latin typeface="Times New Roman"/>
                <a:cs typeface="Times New Roman"/>
              </a:rPr>
              <a:t>0,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endParaRPr sz="2000">
              <a:latin typeface="Times New Roman"/>
              <a:cs typeface="Times New Roman"/>
            </a:endParaRPr>
          </a:p>
          <a:p>
            <a:pPr marL="2242185">
              <a:lnSpc>
                <a:spcPct val="100000"/>
              </a:lnSpc>
              <a:spcBef>
                <a:spcPts val="480"/>
              </a:spcBef>
              <a:tabLst>
                <a:tab pos="3493770" algn="l"/>
                <a:tab pos="4763770" algn="l"/>
                <a:tab pos="5970905" algn="l"/>
              </a:tabLst>
            </a:pPr>
            <a:r>
              <a:rPr sz="2000" spc="-15" dirty="0">
                <a:latin typeface="Times New Roman"/>
                <a:cs typeface="Times New Roman"/>
              </a:rPr>
              <a:t>11001101	</a:t>
            </a:r>
            <a:r>
              <a:rPr sz="2000" dirty="0">
                <a:latin typeface="Times New Roman"/>
                <a:cs typeface="Times New Roman"/>
              </a:rPr>
              <a:t>00010000	00100101	0010000</a:t>
            </a:r>
            <a:endParaRPr sz="2000">
              <a:latin typeface="Times New Roman"/>
              <a:cs typeface="Times New Roman"/>
            </a:endParaRPr>
          </a:p>
          <a:p>
            <a:pPr marL="4158615">
              <a:lnSpc>
                <a:spcPct val="100000"/>
              </a:lnSpc>
              <a:spcBef>
                <a:spcPts val="480"/>
              </a:spcBef>
            </a:pPr>
            <a:r>
              <a:rPr sz="2000" spc="5" dirty="0"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  <a:p>
            <a:pPr marL="372872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205.16.37.32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154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10438"/>
            <a:ext cx="7049770" cy="4119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5" dirty="0">
                <a:latin typeface="Times New Roman"/>
                <a:cs typeface="Times New Roman"/>
              </a:rPr>
              <a:t>Eg:</a:t>
            </a:r>
            <a:endParaRPr sz="2600">
              <a:latin typeface="Times New Roman"/>
              <a:cs typeface="Times New Roman"/>
            </a:endParaRPr>
          </a:p>
          <a:p>
            <a:pPr marL="12700" marR="1193800">
              <a:lnSpc>
                <a:spcPct val="240000"/>
              </a:lnSpc>
              <a:spcBef>
                <a:spcPts val="3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last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previous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representation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2242185">
              <a:lnSpc>
                <a:spcPct val="100000"/>
              </a:lnSpc>
              <a:spcBef>
                <a:spcPts val="480"/>
              </a:spcBef>
              <a:tabLst>
                <a:tab pos="3493770" algn="l"/>
                <a:tab pos="4763770" algn="l"/>
                <a:tab pos="6035040" algn="l"/>
              </a:tabLst>
            </a:pPr>
            <a:r>
              <a:rPr sz="2000" spc="-70" dirty="0"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10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75" dirty="0"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101	0</a:t>
            </a:r>
            <a:r>
              <a:rPr sz="2000" spc="10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10" dirty="0"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0000	0</a:t>
            </a:r>
            <a:r>
              <a:rPr sz="2000" spc="10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10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0101	0</a:t>
            </a:r>
            <a:r>
              <a:rPr sz="2000" spc="10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10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75" dirty="0">
                <a:latin typeface="Times New Roman"/>
                <a:cs typeface="Times New Roman"/>
              </a:rPr>
              <a:t>1</a:t>
            </a:r>
            <a:r>
              <a:rPr sz="2000" spc="-80" dirty="0"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 set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32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−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28 </a:t>
            </a:r>
            <a:r>
              <a:rPr sz="2000" spc="-5" dirty="0">
                <a:latin typeface="Times New Roman"/>
                <a:cs typeface="Times New Roman"/>
              </a:rPr>
              <a:t>rightmost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1,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endParaRPr sz="2000">
              <a:latin typeface="Times New Roman"/>
              <a:cs typeface="Times New Roman"/>
            </a:endParaRPr>
          </a:p>
          <a:p>
            <a:pPr marL="2242185">
              <a:lnSpc>
                <a:spcPct val="100000"/>
              </a:lnSpc>
              <a:spcBef>
                <a:spcPts val="480"/>
              </a:spcBef>
            </a:pPr>
            <a:r>
              <a:rPr sz="2000" spc="-15" dirty="0">
                <a:latin typeface="Times New Roman"/>
                <a:cs typeface="Times New Roman"/>
              </a:rPr>
              <a:t>11001101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00010000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00100101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00101111</a:t>
            </a:r>
            <a:endParaRPr sz="2000">
              <a:latin typeface="Times New Roman"/>
              <a:cs typeface="Times New Roman"/>
            </a:endParaRPr>
          </a:p>
          <a:p>
            <a:pPr marL="3728720" marR="1972945" indent="742315">
              <a:lnSpc>
                <a:spcPct val="120000"/>
              </a:lnSpc>
            </a:pPr>
            <a:r>
              <a:rPr sz="2000" spc="5" dirty="0">
                <a:latin typeface="Times New Roman"/>
                <a:cs typeface="Times New Roman"/>
              </a:rPr>
              <a:t>or 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205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5" dirty="0">
                <a:latin typeface="Times New Roman"/>
                <a:cs typeface="Times New Roman"/>
              </a:rPr>
              <a:t>1</a:t>
            </a:r>
            <a:r>
              <a:rPr sz="2000" spc="-10" dirty="0">
                <a:latin typeface="Times New Roman"/>
                <a:cs typeface="Times New Roman"/>
              </a:rPr>
              <a:t>6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-10" dirty="0">
                <a:latin typeface="Times New Roman"/>
                <a:cs typeface="Times New Roman"/>
              </a:rPr>
              <a:t>3</a:t>
            </a:r>
            <a:r>
              <a:rPr sz="2000" spc="5" dirty="0">
                <a:latin typeface="Times New Roman"/>
                <a:cs typeface="Times New Roman"/>
              </a:rPr>
              <a:t>7</a:t>
            </a:r>
            <a:r>
              <a:rPr sz="2000" spc="-10" dirty="0">
                <a:latin typeface="Times New Roman"/>
                <a:cs typeface="Times New Roman"/>
              </a:rPr>
              <a:t>.</a:t>
            </a:r>
            <a:r>
              <a:rPr sz="2000" spc="5" dirty="0">
                <a:latin typeface="Times New Roman"/>
                <a:cs typeface="Times New Roman"/>
              </a:rPr>
              <a:t>47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155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240" y="210438"/>
            <a:ext cx="7915909" cy="2290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2600" spc="5" dirty="0">
                <a:latin typeface="Times New Roman"/>
                <a:cs typeface="Times New Roman"/>
              </a:rPr>
              <a:t>Eg:</a:t>
            </a:r>
            <a:endParaRPr sz="2600">
              <a:latin typeface="Times New Roman"/>
              <a:cs typeface="Times New Roman"/>
            </a:endParaRPr>
          </a:p>
          <a:p>
            <a:pPr marL="50800" marR="2098675">
              <a:lnSpc>
                <a:spcPct val="240000"/>
              </a:lnSpc>
              <a:spcBef>
                <a:spcPts val="305"/>
              </a:spcBef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previous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3295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28,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2</a:t>
            </a:r>
            <a:r>
              <a:rPr sz="1950" spc="22" baseline="25641" dirty="0">
                <a:latin typeface="Times New Roman"/>
                <a:cs typeface="Times New Roman"/>
              </a:rPr>
              <a:t>32−28</a:t>
            </a:r>
            <a:r>
              <a:rPr sz="1950" spc="195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16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156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7317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Connecting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together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 </a:t>
            </a:r>
            <a:r>
              <a:rPr sz="2000" dirty="0">
                <a:latin typeface="Times New Roman"/>
                <a:cs typeface="Times New Roman"/>
              </a:rPr>
              <a:t>an internetwork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558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Inte</a:t>
            </a:r>
            <a:r>
              <a:rPr sz="2600" b="0" spc="-10" dirty="0">
                <a:latin typeface="Times New Roman"/>
                <a:cs typeface="Times New Roman"/>
              </a:rPr>
              <a:t>r</a:t>
            </a:r>
            <a:r>
              <a:rPr sz="2600" b="0" dirty="0">
                <a:latin typeface="Times New Roman"/>
                <a:cs typeface="Times New Roman"/>
              </a:rPr>
              <a:t>netw</a:t>
            </a:r>
            <a:r>
              <a:rPr sz="2600" b="0" spc="5" dirty="0">
                <a:latin typeface="Times New Roman"/>
                <a:cs typeface="Times New Roman"/>
              </a:rPr>
              <a:t>o</a:t>
            </a:r>
            <a:r>
              <a:rPr sz="2600" b="0" dirty="0">
                <a:latin typeface="Times New Roman"/>
                <a:cs typeface="Times New Roman"/>
              </a:rPr>
              <a:t>rking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662" y="1643037"/>
            <a:ext cx="7315200" cy="3092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157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238" y="1033907"/>
            <a:ext cx="8979535" cy="3865879"/>
            <a:chOff x="110238" y="1033907"/>
            <a:chExt cx="8979535" cy="38658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38" y="1079246"/>
              <a:ext cx="2877566" cy="24540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9281" y="1033907"/>
              <a:ext cx="3150108" cy="21155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5539" y="2445194"/>
              <a:ext cx="2983738" cy="24540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67170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Network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layer at the </a:t>
            </a:r>
            <a:r>
              <a:rPr sz="2600" b="0" dirty="0">
                <a:latin typeface="Times New Roman"/>
                <a:cs typeface="Times New Roman"/>
              </a:rPr>
              <a:t>source,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destination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router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158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5" y="1246631"/>
            <a:ext cx="6334125" cy="32682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9222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IPv4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datagram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format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159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156575" cy="174688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Assume,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send a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 </a:t>
            </a:r>
            <a:r>
              <a:rPr sz="1700" spc="-5" dirty="0">
                <a:latin typeface="Times New Roman"/>
                <a:cs typeface="Times New Roman"/>
              </a:rPr>
              <a:t>8-bit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characters: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char1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35" dirty="0">
                <a:latin typeface="Times New Roman"/>
                <a:cs typeface="Times New Roman"/>
              </a:rPr>
              <a:t>(01111111)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char2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(01111101)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rule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if </a:t>
            </a:r>
            <a:r>
              <a:rPr sz="1700" dirty="0">
                <a:latin typeface="Times New Roman"/>
                <a:cs typeface="Times New Roman"/>
              </a:rPr>
              <a:t>5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1s</a:t>
            </a:r>
            <a:r>
              <a:rPr sz="1700" spc="-5" dirty="0">
                <a:latin typeface="Times New Roman"/>
                <a:cs typeface="Times New Roman"/>
              </a:rPr>
              <a:t> in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then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add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(stuff)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0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we‟ll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16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2731232"/>
            <a:ext cx="6944359" cy="143383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498600">
              <a:lnSpc>
                <a:spcPct val="100000"/>
              </a:lnSpc>
              <a:spcBef>
                <a:spcPts val="575"/>
              </a:spcBef>
              <a:tabLst>
                <a:tab pos="2984500" algn="l"/>
                <a:tab pos="4471035" algn="l"/>
                <a:tab pos="5956935" algn="l"/>
              </a:tabLst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65" dirty="0">
                <a:latin typeface="Times New Roman"/>
                <a:cs typeface="Times New Roman"/>
              </a:rPr>
              <a:t>1</a:t>
            </a:r>
            <a:r>
              <a:rPr sz="2000" spc="-70" dirty="0">
                <a:latin typeface="Times New Roman"/>
                <a:cs typeface="Times New Roman"/>
              </a:rPr>
              <a:t>11</a:t>
            </a:r>
            <a:r>
              <a:rPr sz="2000" spc="-80" dirty="0">
                <a:latin typeface="Times New Roman"/>
                <a:cs typeface="Times New Roman"/>
              </a:rPr>
              <a:t>11</a:t>
            </a:r>
            <a:r>
              <a:rPr sz="2000" dirty="0">
                <a:latin typeface="Times New Roman"/>
                <a:cs typeface="Times New Roman"/>
              </a:rPr>
              <a:t>10	0</a:t>
            </a:r>
            <a:r>
              <a:rPr sz="2000" spc="-65" dirty="0">
                <a:latin typeface="Times New Roman"/>
                <a:cs typeface="Times New Roman"/>
              </a:rPr>
              <a:t>1</a:t>
            </a:r>
            <a:r>
              <a:rPr sz="2000" spc="-70" dirty="0">
                <a:latin typeface="Times New Roman"/>
                <a:cs typeface="Times New Roman"/>
              </a:rPr>
              <a:t>11</a:t>
            </a:r>
            <a:r>
              <a:rPr sz="2000" spc="-80" dirty="0">
                <a:latin typeface="Times New Roman"/>
                <a:cs typeface="Times New Roman"/>
              </a:rPr>
              <a:t>1</a:t>
            </a:r>
            <a:r>
              <a:rPr sz="2000" spc="-10" dirty="0">
                <a:latin typeface="Times New Roman"/>
                <a:cs typeface="Times New Roman"/>
              </a:rPr>
              <a:t>1</a:t>
            </a:r>
            <a:r>
              <a:rPr sz="2000" spc="5" dirty="0">
                <a:solidFill>
                  <a:srgbClr val="C00000"/>
                </a:solidFill>
                <a:latin typeface="Times New Roman"/>
                <a:cs typeface="Times New Roman"/>
              </a:rPr>
              <a:t>0</a:t>
            </a:r>
            <a:r>
              <a:rPr sz="2000" spc="-80" dirty="0"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1	0</a:t>
            </a:r>
            <a:r>
              <a:rPr sz="2000" spc="-65" dirty="0">
                <a:latin typeface="Times New Roman"/>
                <a:cs typeface="Times New Roman"/>
              </a:rPr>
              <a:t>1</a:t>
            </a:r>
            <a:r>
              <a:rPr sz="2000" spc="-70" dirty="0">
                <a:latin typeface="Times New Roman"/>
                <a:cs typeface="Times New Roman"/>
              </a:rPr>
              <a:t>11</a:t>
            </a:r>
            <a:r>
              <a:rPr sz="2000" spc="-80" dirty="0">
                <a:latin typeface="Times New Roman"/>
                <a:cs typeface="Times New Roman"/>
              </a:rPr>
              <a:t>1</a:t>
            </a:r>
            <a:r>
              <a:rPr sz="2000" spc="-10" dirty="0">
                <a:latin typeface="Times New Roman"/>
                <a:cs typeface="Times New Roman"/>
              </a:rPr>
              <a:t>1</a:t>
            </a:r>
            <a:r>
              <a:rPr sz="2000" spc="5" dirty="0">
                <a:solidFill>
                  <a:srgbClr val="C00000"/>
                </a:solidFill>
                <a:latin typeface="Times New Roman"/>
                <a:cs typeface="Times New Roman"/>
              </a:rPr>
              <a:t>0</a:t>
            </a:r>
            <a:r>
              <a:rPr sz="2000" spc="-10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1	0</a:t>
            </a:r>
            <a:r>
              <a:rPr sz="2000" spc="-65" dirty="0">
                <a:latin typeface="Times New Roman"/>
                <a:cs typeface="Times New Roman"/>
              </a:rPr>
              <a:t>1</a:t>
            </a:r>
            <a:r>
              <a:rPr sz="2000" spc="-70" dirty="0">
                <a:latin typeface="Times New Roman"/>
                <a:cs typeface="Times New Roman"/>
              </a:rPr>
              <a:t>11</a:t>
            </a:r>
            <a:r>
              <a:rPr sz="2000" spc="-80" dirty="0">
                <a:latin typeface="Times New Roman"/>
                <a:cs typeface="Times New Roman"/>
              </a:rPr>
              <a:t>11</a:t>
            </a:r>
            <a:r>
              <a:rPr sz="200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rule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95" dirty="0">
                <a:latin typeface="Arial MT"/>
                <a:cs typeface="Arial MT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if</a:t>
            </a:r>
            <a:r>
              <a:rPr sz="1700" dirty="0">
                <a:latin typeface="Times New Roman"/>
                <a:cs typeface="Times New Roman"/>
              </a:rPr>
              <a:t> a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0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occurs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after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5</a:t>
            </a:r>
            <a:r>
              <a:rPr sz="1700" spc="-5" dirty="0">
                <a:latin typeface="Times New Roman"/>
                <a:cs typeface="Times New Roman"/>
              </a:rPr>
              <a:t> 1s,</a:t>
            </a:r>
            <a:r>
              <a:rPr sz="1700" dirty="0">
                <a:latin typeface="Times New Roman"/>
                <a:cs typeface="Times New Roman"/>
              </a:rPr>
              <a:t> then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remove </a:t>
            </a:r>
            <a:r>
              <a:rPr sz="1700" spc="-10" dirty="0">
                <a:latin typeface="Times New Roman"/>
                <a:cs typeface="Times New Roman"/>
              </a:rPr>
              <a:t>it</a:t>
            </a:r>
            <a:endParaRPr sz="1700">
              <a:latin typeface="Times New Roman"/>
              <a:cs typeface="Times New Roman"/>
            </a:endParaRPr>
          </a:p>
          <a:p>
            <a:pPr marL="1498600">
              <a:lnSpc>
                <a:spcPct val="100000"/>
              </a:lnSpc>
              <a:spcBef>
                <a:spcPts val="465"/>
              </a:spcBef>
              <a:tabLst>
                <a:tab pos="2984500" algn="l"/>
              </a:tabLst>
            </a:pPr>
            <a:r>
              <a:rPr sz="2000" spc="-45" dirty="0">
                <a:latin typeface="Times New Roman"/>
                <a:cs typeface="Times New Roman"/>
              </a:rPr>
              <a:t>01111110	</a:t>
            </a:r>
            <a:r>
              <a:rPr sz="2000" spc="-50" dirty="0">
                <a:latin typeface="Times New Roman"/>
                <a:cs typeface="Times New Roman"/>
              </a:rPr>
              <a:t>011111-11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5928" y="3834180"/>
            <a:ext cx="1092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Times New Roman"/>
                <a:cs typeface="Times New Roman"/>
              </a:rPr>
              <a:t>011111-01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2209" y="3834180"/>
            <a:ext cx="999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65" dirty="0">
                <a:latin typeface="Times New Roman"/>
                <a:cs typeface="Times New Roman"/>
              </a:rPr>
              <a:t>1</a:t>
            </a:r>
            <a:r>
              <a:rPr sz="2000" spc="-70" dirty="0">
                <a:latin typeface="Times New Roman"/>
                <a:cs typeface="Times New Roman"/>
              </a:rPr>
              <a:t>11</a:t>
            </a:r>
            <a:r>
              <a:rPr sz="2000" spc="-80" dirty="0">
                <a:latin typeface="Times New Roman"/>
                <a:cs typeface="Times New Roman"/>
              </a:rPr>
              <a:t>11</a:t>
            </a:r>
            <a:r>
              <a:rPr sz="200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9349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Bit-oriented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562" y="2045500"/>
            <a:ext cx="7742174" cy="983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0209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Service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type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or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differentiated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services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160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350187"/>
            <a:ext cx="5337689" cy="2689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850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35" dirty="0">
                <a:latin typeface="Times New Roman"/>
                <a:cs typeface="Times New Roman"/>
              </a:rPr>
              <a:t>Types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service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161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305" y="1131570"/>
            <a:ext cx="5461762" cy="36506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1699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Default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types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service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162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1375" y="1382268"/>
            <a:ext cx="5127625" cy="29611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07263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Protocol</a:t>
            </a:r>
            <a:r>
              <a:rPr sz="2600" b="0" spc="-8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values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163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8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total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length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field</a:t>
            </a:r>
            <a:r>
              <a:rPr sz="2000" spc="4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defines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total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length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4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4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datagram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including</a:t>
            </a:r>
            <a:r>
              <a:rPr sz="2000" spc="4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header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737615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Encapsulation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spc="-10" dirty="0">
                <a:latin typeface="Times New Roman"/>
                <a:cs typeface="Times New Roman"/>
              </a:rPr>
              <a:t>small</a:t>
            </a:r>
            <a:r>
              <a:rPr sz="2600" b="0" spc="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datagram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Ethernet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frame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250" y="1943112"/>
            <a:ext cx="8693150" cy="9203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164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" y="1906143"/>
            <a:ext cx="7715250" cy="16371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8107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Protocol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field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encapsulated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data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165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530590" cy="35013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IPv4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arrived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shown:</a:t>
            </a:r>
            <a:endParaRPr sz="2000">
              <a:latin typeface="Times New Roman"/>
              <a:cs typeface="Times New Roman"/>
            </a:endParaRPr>
          </a:p>
          <a:p>
            <a:pPr marL="37287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01000010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discards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packet.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Why?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There </a:t>
            </a:r>
            <a:r>
              <a:rPr sz="2000" spc="-10" dirty="0">
                <a:latin typeface="Times New Roman"/>
                <a:cs typeface="Times New Roman"/>
              </a:rPr>
              <a:t>is an </a:t>
            </a:r>
            <a:r>
              <a:rPr sz="2000" spc="-5" dirty="0">
                <a:latin typeface="Times New Roman"/>
                <a:cs typeface="Times New Roman"/>
              </a:rPr>
              <a:t>error </a:t>
            </a:r>
            <a:r>
              <a:rPr sz="2000" spc="-10" dirty="0">
                <a:latin typeface="Times New Roman"/>
                <a:cs typeface="Times New Roman"/>
              </a:rPr>
              <a:t>in this </a:t>
            </a:r>
            <a:r>
              <a:rPr sz="2000" dirty="0">
                <a:latin typeface="Times New Roman"/>
                <a:cs typeface="Times New Roman"/>
              </a:rPr>
              <a:t>packet. The 4 </a:t>
            </a:r>
            <a:r>
              <a:rPr sz="2000" spc="-10" dirty="0">
                <a:latin typeface="Times New Roman"/>
                <a:cs typeface="Times New Roman"/>
              </a:rPr>
              <a:t>leftmost </a:t>
            </a:r>
            <a:r>
              <a:rPr sz="2000" spc="-5" dirty="0">
                <a:latin typeface="Times New Roman"/>
                <a:cs typeface="Times New Roman"/>
              </a:rPr>
              <a:t>bits </a:t>
            </a:r>
            <a:r>
              <a:rPr sz="2000" dirty="0">
                <a:latin typeface="Times New Roman"/>
                <a:cs typeface="Times New Roman"/>
              </a:rPr>
              <a:t>(0100) </a:t>
            </a:r>
            <a:r>
              <a:rPr sz="2000" spc="-5" dirty="0">
                <a:latin typeface="Times New Roman"/>
                <a:cs typeface="Times New Roman"/>
              </a:rPr>
              <a:t>show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version, </a:t>
            </a:r>
            <a:r>
              <a:rPr sz="2000" dirty="0">
                <a:latin typeface="Times New Roman"/>
                <a:cs typeface="Times New Roman"/>
              </a:rPr>
              <a:t> which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correct.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next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bits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(0010)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show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invalid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header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length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(2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×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8)</a:t>
            </a:r>
            <a:endParaRPr sz="2000">
              <a:latin typeface="Times New Roman"/>
              <a:cs typeface="Times New Roman"/>
            </a:endParaRPr>
          </a:p>
          <a:p>
            <a:pPr marL="29146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minimum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header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20.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has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been</a:t>
            </a:r>
            <a:endParaRPr sz="2000">
              <a:latin typeface="Times New Roman"/>
              <a:cs typeface="Times New Roman"/>
            </a:endParaRPr>
          </a:p>
          <a:p>
            <a:pPr marL="291465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corrupted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transmission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166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2404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IPv4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packet,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value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HLEN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1000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binary.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How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carried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HLEN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value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8,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which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total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header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×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32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 bytes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</a:t>
            </a:r>
            <a:r>
              <a:rPr sz="2000" spc="-10" dirty="0">
                <a:latin typeface="Times New Roman"/>
                <a:cs typeface="Times New Roman"/>
              </a:rPr>
              <a:t> header,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next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12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bytes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167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85" rIns="0" bIns="0" rtlCol="0">
            <a:spAutoFit/>
          </a:bodyPr>
          <a:lstStyle/>
          <a:p>
            <a:pPr marL="293370" marR="571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In</a:t>
            </a:r>
            <a:r>
              <a:rPr spc="45" dirty="0"/>
              <a:t> </a:t>
            </a:r>
            <a:r>
              <a:rPr spc="-10" dirty="0"/>
              <a:t>an</a:t>
            </a:r>
            <a:r>
              <a:rPr spc="30" dirty="0"/>
              <a:t> </a:t>
            </a:r>
            <a:r>
              <a:rPr spc="-5" dirty="0"/>
              <a:t>IPv4</a:t>
            </a:r>
            <a:r>
              <a:rPr spc="50" dirty="0"/>
              <a:t> </a:t>
            </a:r>
            <a:r>
              <a:rPr dirty="0"/>
              <a:t>packet,</a:t>
            </a:r>
            <a:r>
              <a:rPr spc="40" dirty="0"/>
              <a:t> </a:t>
            </a:r>
            <a:r>
              <a:rPr spc="-5" dirty="0"/>
              <a:t>the</a:t>
            </a:r>
            <a:r>
              <a:rPr spc="40" dirty="0"/>
              <a:t> </a:t>
            </a:r>
            <a:r>
              <a:rPr spc="-5" dirty="0"/>
              <a:t>value</a:t>
            </a:r>
            <a:r>
              <a:rPr spc="30" dirty="0"/>
              <a:t> </a:t>
            </a:r>
            <a:r>
              <a:rPr dirty="0"/>
              <a:t>of</a:t>
            </a:r>
            <a:r>
              <a:rPr spc="35" dirty="0"/>
              <a:t> </a:t>
            </a:r>
            <a:r>
              <a:rPr dirty="0"/>
              <a:t>HLEN</a:t>
            </a:r>
            <a:r>
              <a:rPr spc="50" dirty="0"/>
              <a:t> </a:t>
            </a:r>
            <a:r>
              <a:rPr spc="-5" dirty="0"/>
              <a:t>is</a:t>
            </a:r>
            <a:r>
              <a:rPr spc="30" dirty="0"/>
              <a:t> </a:t>
            </a:r>
            <a:r>
              <a:rPr dirty="0"/>
              <a:t>5,</a:t>
            </a:r>
            <a:r>
              <a:rPr spc="30" dirty="0"/>
              <a:t> </a:t>
            </a:r>
            <a:r>
              <a:rPr dirty="0"/>
              <a:t>and</a:t>
            </a:r>
            <a:r>
              <a:rPr spc="55" dirty="0"/>
              <a:t> </a:t>
            </a:r>
            <a:r>
              <a:rPr spc="-5" dirty="0"/>
              <a:t>the</a:t>
            </a:r>
            <a:r>
              <a:rPr spc="30" dirty="0"/>
              <a:t> </a:t>
            </a:r>
            <a:r>
              <a:rPr spc="-5" dirty="0"/>
              <a:t>value</a:t>
            </a:r>
            <a:r>
              <a:rPr spc="50" dirty="0"/>
              <a:t> </a:t>
            </a:r>
            <a:r>
              <a:rPr spc="-5" dirty="0"/>
              <a:t>of</a:t>
            </a:r>
            <a:r>
              <a:rPr spc="40" dirty="0"/>
              <a:t> </a:t>
            </a:r>
            <a:r>
              <a:rPr spc="-5" dirty="0"/>
              <a:t>the</a:t>
            </a:r>
            <a:r>
              <a:rPr spc="45" dirty="0"/>
              <a:t> </a:t>
            </a:r>
            <a:r>
              <a:rPr spc="-5" dirty="0"/>
              <a:t>total</a:t>
            </a:r>
            <a:r>
              <a:rPr spc="40" dirty="0"/>
              <a:t> </a:t>
            </a:r>
            <a:r>
              <a:rPr spc="-5" dirty="0"/>
              <a:t>length</a:t>
            </a:r>
            <a:r>
              <a:rPr spc="50" dirty="0"/>
              <a:t> </a:t>
            </a:r>
            <a:r>
              <a:rPr spc="-10" dirty="0"/>
              <a:t>field </a:t>
            </a:r>
            <a:r>
              <a:rPr spc="-484" dirty="0"/>
              <a:t> </a:t>
            </a:r>
            <a:r>
              <a:rPr spc="-5" dirty="0"/>
              <a:t>is</a:t>
            </a:r>
            <a:r>
              <a:rPr spc="-10" dirty="0"/>
              <a:t> </a:t>
            </a:r>
            <a:r>
              <a:rPr dirty="0"/>
              <a:t>0x0028.</a:t>
            </a:r>
            <a:r>
              <a:rPr spc="-45" dirty="0"/>
              <a:t> </a:t>
            </a:r>
            <a:r>
              <a:rPr spc="5" dirty="0"/>
              <a:t>How</a:t>
            </a:r>
            <a:r>
              <a:rPr spc="-5" dirty="0"/>
              <a:t> many</a:t>
            </a:r>
            <a:r>
              <a:rPr spc="15" dirty="0"/>
              <a:t> </a:t>
            </a:r>
            <a:r>
              <a:rPr spc="-5" dirty="0"/>
              <a:t>bytes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dirty="0"/>
              <a:t>are</a:t>
            </a:r>
            <a:r>
              <a:rPr spc="-5" dirty="0"/>
              <a:t> </a:t>
            </a:r>
            <a:r>
              <a:rPr dirty="0"/>
              <a:t>being</a:t>
            </a:r>
            <a:r>
              <a:rPr spc="-25" dirty="0"/>
              <a:t> </a:t>
            </a:r>
            <a:r>
              <a:rPr dirty="0"/>
              <a:t>carried</a:t>
            </a:r>
            <a:r>
              <a:rPr spc="-15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this</a:t>
            </a:r>
            <a:r>
              <a:rPr spc="-25" dirty="0"/>
              <a:t> </a:t>
            </a:r>
            <a:r>
              <a:rPr dirty="0"/>
              <a:t>packet?</a:t>
            </a:r>
          </a:p>
          <a:p>
            <a:pPr marL="1905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/>
          </a:p>
          <a:p>
            <a:pPr marL="14604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Solution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</a:t>
            </a:r>
            <a:r>
              <a:rPr spc="105" dirty="0"/>
              <a:t> </a:t>
            </a:r>
            <a:r>
              <a:rPr dirty="0"/>
              <a:t>HLEN</a:t>
            </a:r>
            <a:r>
              <a:rPr spc="100" dirty="0"/>
              <a:t> </a:t>
            </a:r>
            <a:r>
              <a:rPr spc="-5" dirty="0"/>
              <a:t>value</a:t>
            </a:r>
            <a:r>
              <a:rPr spc="105" dirty="0"/>
              <a:t> </a:t>
            </a:r>
            <a:r>
              <a:rPr spc="-5" dirty="0"/>
              <a:t>is</a:t>
            </a:r>
            <a:r>
              <a:rPr spc="95" dirty="0"/>
              <a:t> </a:t>
            </a:r>
            <a:r>
              <a:rPr spc="-5" dirty="0"/>
              <a:t>5,</a:t>
            </a:r>
            <a:r>
              <a:rPr spc="100" dirty="0"/>
              <a:t> </a:t>
            </a:r>
            <a:r>
              <a:rPr spc="-5" dirty="0"/>
              <a:t>which</a:t>
            </a:r>
            <a:r>
              <a:rPr spc="95" dirty="0"/>
              <a:t> </a:t>
            </a:r>
            <a:r>
              <a:rPr spc="-5" dirty="0"/>
              <a:t>means</a:t>
            </a:r>
            <a:r>
              <a:rPr spc="110" dirty="0"/>
              <a:t> </a:t>
            </a:r>
            <a:r>
              <a:rPr dirty="0"/>
              <a:t>the</a:t>
            </a:r>
            <a:r>
              <a:rPr spc="100" dirty="0"/>
              <a:t> </a:t>
            </a:r>
            <a:r>
              <a:rPr spc="-5" dirty="0"/>
              <a:t>total</a:t>
            </a:r>
            <a:r>
              <a:rPr spc="85" dirty="0"/>
              <a:t> </a:t>
            </a:r>
            <a:r>
              <a:rPr spc="-5" dirty="0"/>
              <a:t>number</a:t>
            </a:r>
            <a:r>
              <a:rPr spc="100" dirty="0"/>
              <a:t> </a:t>
            </a:r>
            <a:r>
              <a:rPr dirty="0"/>
              <a:t>of</a:t>
            </a:r>
            <a:r>
              <a:rPr spc="95" dirty="0"/>
              <a:t> </a:t>
            </a:r>
            <a:r>
              <a:rPr spc="-5" dirty="0"/>
              <a:t>bytes</a:t>
            </a:r>
            <a:r>
              <a:rPr spc="105" dirty="0"/>
              <a:t> </a:t>
            </a:r>
            <a:r>
              <a:rPr spc="-5" dirty="0"/>
              <a:t>in</a:t>
            </a:r>
            <a:r>
              <a:rPr spc="95" dirty="0"/>
              <a:t> </a:t>
            </a:r>
            <a:r>
              <a:rPr spc="-5" dirty="0"/>
              <a:t>the</a:t>
            </a:r>
            <a:r>
              <a:rPr spc="95" dirty="0"/>
              <a:t> </a:t>
            </a:r>
            <a:r>
              <a:rPr spc="-5" dirty="0"/>
              <a:t>header</a:t>
            </a:r>
            <a:r>
              <a:rPr spc="110" dirty="0"/>
              <a:t> </a:t>
            </a:r>
            <a:r>
              <a:rPr spc="-10" dirty="0"/>
              <a:t>is</a:t>
            </a:r>
            <a:r>
              <a:rPr spc="90" dirty="0"/>
              <a:t> </a:t>
            </a:r>
            <a:r>
              <a:rPr dirty="0"/>
              <a:t>5</a:t>
            </a:r>
          </a:p>
          <a:p>
            <a:pPr marL="293370">
              <a:lnSpc>
                <a:spcPct val="100000"/>
              </a:lnSpc>
            </a:pPr>
            <a:r>
              <a:rPr dirty="0"/>
              <a:t>×</a:t>
            </a:r>
            <a:r>
              <a:rPr spc="-20" dirty="0"/>
              <a:t> </a:t>
            </a:r>
            <a:r>
              <a:rPr dirty="0"/>
              <a:t>4,</a:t>
            </a:r>
            <a:r>
              <a:rPr spc="-10" dirty="0"/>
              <a:t> </a:t>
            </a:r>
            <a:r>
              <a:rPr dirty="0"/>
              <a:t>or</a:t>
            </a:r>
            <a:r>
              <a:rPr spc="-25" dirty="0"/>
              <a:t> </a:t>
            </a:r>
            <a:r>
              <a:rPr dirty="0"/>
              <a:t>20</a:t>
            </a:r>
            <a:r>
              <a:rPr spc="-10" dirty="0"/>
              <a:t> </a:t>
            </a:r>
            <a:r>
              <a:rPr spc="-5" dirty="0"/>
              <a:t>bytes</a:t>
            </a:r>
            <a:r>
              <a:rPr spc="-25" dirty="0"/>
              <a:t> </a:t>
            </a:r>
            <a:r>
              <a:rPr dirty="0"/>
              <a:t>(no</a:t>
            </a:r>
            <a:r>
              <a:rPr spc="-15" dirty="0"/>
              <a:t> </a:t>
            </a:r>
            <a:r>
              <a:rPr dirty="0"/>
              <a:t>options)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</a:t>
            </a:r>
            <a:r>
              <a:rPr spc="50" dirty="0"/>
              <a:t> </a:t>
            </a:r>
            <a:r>
              <a:rPr spc="-5" dirty="0"/>
              <a:t>total</a:t>
            </a:r>
            <a:r>
              <a:rPr spc="40" dirty="0"/>
              <a:t> </a:t>
            </a:r>
            <a:r>
              <a:rPr spc="-5" dirty="0"/>
              <a:t>length</a:t>
            </a:r>
            <a:r>
              <a:rPr spc="55" dirty="0"/>
              <a:t> </a:t>
            </a:r>
            <a:r>
              <a:rPr spc="-5" dirty="0"/>
              <a:t>is</a:t>
            </a:r>
            <a:r>
              <a:rPr spc="35" dirty="0"/>
              <a:t> </a:t>
            </a:r>
            <a:r>
              <a:rPr spc="-5" dirty="0"/>
              <a:t>40</a:t>
            </a:r>
            <a:r>
              <a:rPr spc="45" dirty="0"/>
              <a:t> </a:t>
            </a:r>
            <a:r>
              <a:rPr dirty="0"/>
              <a:t>bytes,</a:t>
            </a:r>
            <a:r>
              <a:rPr spc="35" dirty="0"/>
              <a:t> </a:t>
            </a:r>
            <a:r>
              <a:rPr dirty="0"/>
              <a:t>which</a:t>
            </a:r>
            <a:r>
              <a:rPr spc="55" dirty="0"/>
              <a:t> </a:t>
            </a:r>
            <a:r>
              <a:rPr spc="-5" dirty="0"/>
              <a:t>means</a:t>
            </a:r>
            <a:r>
              <a:rPr spc="50" dirty="0"/>
              <a:t> </a:t>
            </a:r>
            <a:r>
              <a:rPr spc="-5" dirty="0"/>
              <a:t>the</a:t>
            </a:r>
            <a:r>
              <a:rPr spc="55" dirty="0"/>
              <a:t> </a:t>
            </a:r>
            <a:r>
              <a:rPr dirty="0"/>
              <a:t>packet</a:t>
            </a:r>
            <a:r>
              <a:rPr spc="30" dirty="0"/>
              <a:t> </a:t>
            </a:r>
            <a:r>
              <a:rPr spc="-5" dirty="0"/>
              <a:t>is</a:t>
            </a:r>
            <a:r>
              <a:rPr spc="50" dirty="0"/>
              <a:t> </a:t>
            </a:r>
            <a:r>
              <a:rPr spc="-5" dirty="0"/>
              <a:t>carrying</a:t>
            </a:r>
            <a:r>
              <a:rPr spc="55" dirty="0"/>
              <a:t> </a:t>
            </a:r>
            <a:r>
              <a:rPr spc="-5" dirty="0"/>
              <a:t>20</a:t>
            </a:r>
            <a:r>
              <a:rPr spc="40" dirty="0"/>
              <a:t> </a:t>
            </a:r>
            <a:r>
              <a:rPr dirty="0"/>
              <a:t>bytes</a:t>
            </a:r>
            <a:r>
              <a:rPr spc="35" dirty="0"/>
              <a:t> </a:t>
            </a:r>
            <a:r>
              <a:rPr spc="-5" dirty="0"/>
              <a:t>of</a:t>
            </a:r>
            <a:r>
              <a:rPr spc="55" dirty="0"/>
              <a:t> </a:t>
            </a:r>
            <a:r>
              <a:rPr spc="-5" dirty="0"/>
              <a:t>data</a:t>
            </a:r>
          </a:p>
          <a:p>
            <a:pPr marL="293370">
              <a:lnSpc>
                <a:spcPct val="100000"/>
              </a:lnSpc>
            </a:pPr>
            <a:r>
              <a:rPr dirty="0"/>
              <a:t>(40</a:t>
            </a:r>
            <a:r>
              <a:rPr spc="-45" dirty="0"/>
              <a:t> </a:t>
            </a:r>
            <a:r>
              <a:rPr dirty="0"/>
              <a:t>−</a:t>
            </a:r>
            <a:r>
              <a:rPr spc="-40" dirty="0"/>
              <a:t> </a:t>
            </a:r>
            <a:r>
              <a:rPr spc="5" dirty="0"/>
              <a:t>20)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168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531860" cy="350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628015" indent="-291465">
              <a:lnSpc>
                <a:spcPct val="120000"/>
              </a:lnSpc>
              <a:spcBef>
                <a:spcPts val="1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IPv4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arrived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hexadecimal digits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 </a:t>
            </a:r>
            <a:r>
              <a:rPr sz="2000" spc="5" dirty="0">
                <a:latin typeface="Times New Roman"/>
                <a:cs typeface="Times New Roman"/>
              </a:rPr>
              <a:t>shown.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0x45000028000100000102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5" dirty="0">
                <a:latin typeface="Times New Roman"/>
                <a:cs typeface="Times New Roman"/>
              </a:rPr>
              <a:t>How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hops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this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travel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before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being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dropped?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belong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to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upper-layer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find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time-to-live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field,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skip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bytes.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time-to-live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field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ninth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byte,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01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travel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hop.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field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next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byte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(02),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upper-layer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IGMP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169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67081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  <a:tab pos="818515" algn="l"/>
                <a:tab pos="1753235" algn="l"/>
                <a:tab pos="2646680" algn="l"/>
                <a:tab pos="3215005" algn="l"/>
                <a:tab pos="3460115" algn="l"/>
                <a:tab pos="4056379" algn="l"/>
                <a:tab pos="4385310" algn="l"/>
                <a:tab pos="4826000" algn="l"/>
                <a:tab pos="5634990" algn="l"/>
                <a:tab pos="5963285" algn="l"/>
              </a:tabLst>
            </a:pPr>
            <a:r>
              <a:rPr sz="2000" dirty="0">
                <a:latin typeface="Times New Roman"/>
                <a:cs typeface="Times New Roman"/>
              </a:rPr>
              <a:t>The	</a:t>
            </a:r>
            <a:r>
              <a:rPr sz="2000" spc="-10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ra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ing	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d	us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	a	fi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ld	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	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he	he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	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o	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fy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53478" y="1072133"/>
            <a:ext cx="15836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2755" algn="l"/>
                <a:tab pos="1359535" algn="l"/>
              </a:tabLst>
            </a:pPr>
            <a:r>
              <a:rPr sz="2000" spc="-5" dirty="0">
                <a:latin typeface="Times New Roman"/>
                <a:cs typeface="Times New Roman"/>
              </a:rPr>
              <a:t>th</a:t>
            </a:r>
            <a:r>
              <a:rPr sz="2000" dirty="0">
                <a:latin typeface="Times New Roman"/>
                <a:cs typeface="Times New Roman"/>
              </a:rPr>
              <a:t>e	nu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ber	</a:t>
            </a:r>
            <a:r>
              <a:rPr sz="2000" spc="-10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7846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580"/>
              </a:spcBef>
            </a:pPr>
            <a:r>
              <a:rPr dirty="0"/>
              <a:t>characters</a:t>
            </a:r>
            <a:r>
              <a:rPr spc="-45" dirty="0"/>
              <a:t> </a:t>
            </a:r>
            <a:r>
              <a:rPr spc="-5" dirty="0"/>
              <a:t>in</a:t>
            </a:r>
            <a:r>
              <a:rPr spc="-3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5" dirty="0"/>
              <a:t>frame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5" dirty="0"/>
              <a:t>When</a:t>
            </a:r>
            <a:r>
              <a:rPr spc="290" dirty="0"/>
              <a:t> </a:t>
            </a:r>
            <a:r>
              <a:rPr spc="-5" dirty="0"/>
              <a:t>the</a:t>
            </a:r>
            <a:r>
              <a:rPr spc="290" dirty="0"/>
              <a:t> </a:t>
            </a:r>
            <a:r>
              <a:rPr spc="-5" dirty="0"/>
              <a:t>data</a:t>
            </a:r>
            <a:r>
              <a:rPr spc="265" dirty="0"/>
              <a:t> </a:t>
            </a:r>
            <a:r>
              <a:rPr spc="-5" dirty="0"/>
              <a:t>link</a:t>
            </a:r>
            <a:r>
              <a:rPr spc="290" dirty="0"/>
              <a:t> </a:t>
            </a:r>
            <a:r>
              <a:rPr spc="-5" dirty="0"/>
              <a:t>layer</a:t>
            </a:r>
            <a:r>
              <a:rPr spc="285" dirty="0"/>
              <a:t> </a:t>
            </a:r>
            <a:r>
              <a:rPr spc="-5" dirty="0"/>
              <a:t>at</a:t>
            </a:r>
            <a:r>
              <a:rPr spc="280" dirty="0"/>
              <a:t> </a:t>
            </a:r>
            <a:r>
              <a:rPr spc="-5" dirty="0"/>
              <a:t>the</a:t>
            </a:r>
            <a:r>
              <a:rPr spc="290" dirty="0"/>
              <a:t> </a:t>
            </a:r>
            <a:r>
              <a:rPr spc="-5" dirty="0"/>
              <a:t>destination</a:t>
            </a:r>
            <a:r>
              <a:rPr spc="285" dirty="0"/>
              <a:t> </a:t>
            </a:r>
            <a:r>
              <a:rPr dirty="0"/>
              <a:t>sees</a:t>
            </a:r>
            <a:r>
              <a:rPr spc="275" dirty="0"/>
              <a:t> </a:t>
            </a:r>
            <a:r>
              <a:rPr spc="-5" dirty="0"/>
              <a:t>t</a:t>
            </a:r>
            <a:r>
              <a:rPr u="heavy" spc="-5" dirty="0">
                <a:uFill>
                  <a:solidFill>
                    <a:srgbClr val="C00000"/>
                  </a:solidFill>
                </a:uFill>
              </a:rPr>
              <a:t>he</a:t>
            </a:r>
            <a:r>
              <a:rPr u="heavy" spc="290" dirty="0">
                <a:uFill>
                  <a:solidFill>
                    <a:srgbClr val="C00000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C00000"/>
                  </a:solidFill>
                </a:uFill>
              </a:rPr>
              <a:t>character</a:t>
            </a:r>
            <a:r>
              <a:rPr u="heavy" spc="285" dirty="0">
                <a:uFill>
                  <a:solidFill>
                    <a:srgbClr val="C00000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C00000"/>
                  </a:solidFill>
                </a:uFill>
              </a:rPr>
              <a:t>c</a:t>
            </a:r>
            <a:r>
              <a:rPr spc="-5" dirty="0"/>
              <a:t>ount,</a:t>
            </a:r>
            <a:r>
              <a:rPr spc="290" dirty="0"/>
              <a:t> </a:t>
            </a:r>
            <a:r>
              <a:rPr spc="-10" dirty="0"/>
              <a:t>it</a:t>
            </a:r>
            <a:r>
              <a:rPr spc="280" dirty="0"/>
              <a:t> </a:t>
            </a:r>
            <a:r>
              <a:rPr dirty="0"/>
              <a:t>knows</a:t>
            </a:r>
          </a:p>
          <a:p>
            <a:pPr marL="293370">
              <a:lnSpc>
                <a:spcPct val="100000"/>
              </a:lnSpc>
              <a:tabLst>
                <a:tab pos="1485265" algn="l"/>
              </a:tabLst>
            </a:pPr>
            <a:r>
              <a:rPr dirty="0"/>
              <a:t>how</a:t>
            </a:r>
            <a:r>
              <a:rPr spc="-10" dirty="0"/>
              <a:t> </a:t>
            </a:r>
            <a:r>
              <a:rPr spc="-5" dirty="0"/>
              <a:t>many	</a:t>
            </a:r>
            <a:r>
              <a:rPr dirty="0"/>
              <a:t>characters</a:t>
            </a:r>
            <a:r>
              <a:rPr spc="-30" dirty="0"/>
              <a:t> </a:t>
            </a:r>
            <a:r>
              <a:rPr spc="-5" dirty="0"/>
              <a:t>to </a:t>
            </a:r>
            <a:r>
              <a:rPr dirty="0"/>
              <a:t>follow</a:t>
            </a:r>
            <a:r>
              <a:rPr spc="-2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hence</a:t>
            </a:r>
            <a:r>
              <a:rPr spc="-25" dirty="0"/>
              <a:t> </a:t>
            </a:r>
            <a:r>
              <a:rPr dirty="0"/>
              <a:t>where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end</a:t>
            </a:r>
            <a:r>
              <a:rPr spc="-1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spc="-5" dirty="0"/>
              <a:t>frame</a:t>
            </a:r>
          </a:p>
          <a:p>
            <a:pPr marL="293370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  <a:tab pos="840740" algn="l"/>
                <a:tab pos="1707514" algn="l"/>
                <a:tab pos="2311400" algn="l"/>
                <a:tab pos="2826385" algn="l"/>
                <a:tab pos="3960495" algn="l"/>
                <a:tab pos="4280535" algn="l"/>
                <a:tab pos="4809490" algn="l"/>
                <a:tab pos="5271135" algn="l"/>
                <a:tab pos="5986780" algn="l"/>
                <a:tab pos="6487795" algn="l"/>
                <a:tab pos="6879590" algn="l"/>
                <a:tab pos="8001634" algn="l"/>
                <a:tab pos="8406765" algn="l"/>
              </a:tabLst>
            </a:pPr>
            <a:r>
              <a:rPr dirty="0"/>
              <a:t>The	</a:t>
            </a:r>
            <a:r>
              <a:rPr spc="-20" dirty="0"/>
              <a:t>t</a:t>
            </a:r>
            <a:r>
              <a:rPr dirty="0"/>
              <a:t>ro</a:t>
            </a:r>
            <a:r>
              <a:rPr spc="-10" dirty="0"/>
              <a:t>u</a:t>
            </a:r>
            <a:r>
              <a:rPr dirty="0"/>
              <a:t>ble	with	</a:t>
            </a:r>
            <a:r>
              <a:rPr spc="-20" dirty="0"/>
              <a:t>t</a:t>
            </a:r>
            <a:r>
              <a:rPr dirty="0"/>
              <a:t>h</a:t>
            </a:r>
            <a:r>
              <a:rPr spc="-15" dirty="0"/>
              <a:t>i</a:t>
            </a:r>
            <a:r>
              <a:rPr dirty="0"/>
              <a:t>s	a</a:t>
            </a:r>
            <a:r>
              <a:rPr spc="-20" dirty="0"/>
              <a:t>l</a:t>
            </a:r>
            <a:r>
              <a:rPr dirty="0"/>
              <a:t>gori</a:t>
            </a:r>
            <a:r>
              <a:rPr spc="-20" dirty="0"/>
              <a:t>t</a:t>
            </a:r>
            <a:r>
              <a:rPr dirty="0"/>
              <a:t>hm	</a:t>
            </a:r>
            <a:r>
              <a:rPr spc="-5" dirty="0"/>
              <a:t>i</a:t>
            </a:r>
            <a:r>
              <a:rPr dirty="0"/>
              <a:t>s	that	the	</a:t>
            </a:r>
            <a:r>
              <a:rPr spc="-15" dirty="0"/>
              <a:t>c</a:t>
            </a:r>
            <a:r>
              <a:rPr dirty="0"/>
              <a:t>ount	c</a:t>
            </a:r>
            <a:r>
              <a:rPr spc="-20" dirty="0"/>
              <a:t>a</a:t>
            </a:r>
            <a:r>
              <a:rPr dirty="0"/>
              <a:t>n	</a:t>
            </a:r>
            <a:r>
              <a:rPr spc="5" dirty="0"/>
              <a:t>b</a:t>
            </a:r>
            <a:r>
              <a:rPr dirty="0"/>
              <a:t>e	</a:t>
            </a:r>
            <a:r>
              <a:rPr spc="-15" dirty="0"/>
              <a:t>c</a:t>
            </a:r>
            <a:r>
              <a:rPr dirty="0"/>
              <a:t>or</a:t>
            </a:r>
            <a:r>
              <a:rPr spc="-10" dirty="0"/>
              <a:t>r</a:t>
            </a:r>
            <a:r>
              <a:rPr dirty="0"/>
              <a:t>upt</a:t>
            </a:r>
            <a:r>
              <a:rPr spc="-10" dirty="0"/>
              <a:t>e</a:t>
            </a:r>
            <a:r>
              <a:rPr dirty="0"/>
              <a:t>d	</a:t>
            </a:r>
            <a:r>
              <a:rPr spc="5" dirty="0"/>
              <a:t>b</a:t>
            </a:r>
            <a:r>
              <a:rPr dirty="0"/>
              <a:t>y	a  </a:t>
            </a:r>
            <a:r>
              <a:rPr spc="-5" dirty="0"/>
              <a:t>transmission</a:t>
            </a:r>
            <a:r>
              <a:rPr spc="-40" dirty="0"/>
              <a:t> </a:t>
            </a:r>
            <a:r>
              <a:rPr dirty="0"/>
              <a:t>error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1449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Framing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26480" y="1419605"/>
            <a:ext cx="3203575" cy="1296670"/>
          </a:xfrm>
          <a:custGeom>
            <a:avLst/>
            <a:gdLst/>
            <a:ahLst/>
            <a:cxnLst/>
            <a:rect l="l" t="t" r="r" b="b"/>
            <a:pathLst>
              <a:path w="3203575" h="1296670">
                <a:moveTo>
                  <a:pt x="1123569" y="0"/>
                </a:moveTo>
                <a:lnTo>
                  <a:pt x="3203067" y="0"/>
                </a:lnTo>
              </a:path>
              <a:path w="3203575" h="1296670">
                <a:moveTo>
                  <a:pt x="0" y="1296162"/>
                </a:moveTo>
                <a:lnTo>
                  <a:pt x="2516251" y="1296162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17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562" y="1959736"/>
            <a:ext cx="7056374" cy="12978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12622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Maximum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transfer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unit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(MTU)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170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025" y="913257"/>
            <a:ext cx="6370574" cy="354444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309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MTUs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for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some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networks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171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9750" y="2295575"/>
            <a:ext cx="5524500" cy="5512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7026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Flags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used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fragmentation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172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37" y="1627631"/>
            <a:ext cx="7751699" cy="22585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1521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Fragmentation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example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173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774" y="898905"/>
            <a:ext cx="6956425" cy="38445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2786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Detailed fragmentation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example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174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860" cy="270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has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arrived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value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0.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first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fragment,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fragment,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middle fragment? </a:t>
            </a:r>
            <a:r>
              <a:rPr sz="2000" dirty="0">
                <a:latin typeface="Times New Roman"/>
                <a:cs typeface="Times New Roman"/>
              </a:rPr>
              <a:t>Do we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know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-5" dirty="0">
                <a:latin typeface="Times New Roman"/>
                <a:cs typeface="Times New Roman"/>
              </a:rPr>
              <a:t> fragmented?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marR="635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0,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that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there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fragments;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10" dirty="0">
                <a:latin typeface="Times New Roman"/>
                <a:cs typeface="Times New Roman"/>
              </a:rPr>
              <a:t>However,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cannot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say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original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fragmented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not.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non-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fragmented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considered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175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860" cy="270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has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arrived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value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1.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first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fragment,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fragment,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middle fragment? </a:t>
            </a:r>
            <a:r>
              <a:rPr sz="2000" dirty="0">
                <a:latin typeface="Times New Roman"/>
                <a:cs typeface="Times New Roman"/>
              </a:rPr>
              <a:t>Do we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know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-5" dirty="0">
                <a:latin typeface="Times New Roman"/>
                <a:cs typeface="Times New Roman"/>
              </a:rPr>
              <a:t> fragmented?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marR="698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that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there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least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fragment.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middle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5" dirty="0">
                <a:latin typeface="Times New Roman"/>
                <a:cs typeface="Times New Roman"/>
              </a:rPr>
              <a:t>We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don‟t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know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first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one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middle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one;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(the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offset)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176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955" cy="209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arrived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dirty="0">
                <a:latin typeface="Times New Roman"/>
                <a:cs typeface="Times New Roman"/>
              </a:rPr>
              <a:t> M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bit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value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fragmentation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offset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value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0.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fragment,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fragment,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middle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Because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1,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either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middle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Because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offset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5" dirty="0">
                <a:latin typeface="Times New Roman"/>
                <a:cs typeface="Times New Roman"/>
              </a:rPr>
              <a:t> 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 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fragment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177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85" rIns="0" bIns="0" rtlCol="0">
            <a:spAutoFit/>
          </a:bodyPr>
          <a:lstStyle/>
          <a:p>
            <a:pPr marL="293370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A</a:t>
            </a:r>
            <a:r>
              <a:rPr spc="-40" dirty="0"/>
              <a:t> </a:t>
            </a:r>
            <a:r>
              <a:rPr dirty="0"/>
              <a:t>packet</a:t>
            </a:r>
            <a:r>
              <a:rPr spc="65" dirty="0"/>
              <a:t> </a:t>
            </a:r>
            <a:r>
              <a:rPr spc="-5" dirty="0"/>
              <a:t>has</a:t>
            </a:r>
            <a:r>
              <a:rPr spc="80" dirty="0"/>
              <a:t> </a:t>
            </a:r>
            <a:r>
              <a:rPr spc="-5" dirty="0"/>
              <a:t>arrived</a:t>
            </a:r>
            <a:r>
              <a:rPr spc="70" dirty="0"/>
              <a:t> </a:t>
            </a:r>
            <a:r>
              <a:rPr spc="-10" dirty="0"/>
              <a:t>in</a:t>
            </a:r>
            <a:r>
              <a:rPr spc="70" dirty="0"/>
              <a:t> </a:t>
            </a:r>
            <a:r>
              <a:rPr spc="-5" dirty="0"/>
              <a:t>which</a:t>
            </a:r>
            <a:r>
              <a:rPr spc="75" dirty="0"/>
              <a:t> </a:t>
            </a:r>
            <a:r>
              <a:rPr dirty="0"/>
              <a:t>the</a:t>
            </a:r>
            <a:r>
              <a:rPr spc="50" dirty="0"/>
              <a:t> </a:t>
            </a:r>
            <a:r>
              <a:rPr spc="-10" dirty="0"/>
              <a:t>offset</a:t>
            </a:r>
            <a:r>
              <a:rPr spc="60" dirty="0"/>
              <a:t> </a:t>
            </a:r>
            <a:r>
              <a:rPr spc="-5" dirty="0"/>
              <a:t>value</a:t>
            </a:r>
            <a:r>
              <a:rPr spc="75" dirty="0"/>
              <a:t> </a:t>
            </a:r>
            <a:r>
              <a:rPr spc="-5" dirty="0"/>
              <a:t>is</a:t>
            </a:r>
            <a:r>
              <a:rPr spc="60" dirty="0"/>
              <a:t> </a:t>
            </a:r>
            <a:r>
              <a:rPr spc="-5" dirty="0"/>
              <a:t>100.</a:t>
            </a:r>
            <a:r>
              <a:rPr spc="60" dirty="0"/>
              <a:t> </a:t>
            </a:r>
            <a:r>
              <a:rPr spc="-5" dirty="0"/>
              <a:t>What</a:t>
            </a:r>
            <a:r>
              <a:rPr spc="70" dirty="0"/>
              <a:t> </a:t>
            </a:r>
            <a:r>
              <a:rPr spc="-5" dirty="0"/>
              <a:t>is</a:t>
            </a:r>
            <a:r>
              <a:rPr spc="60" dirty="0"/>
              <a:t> </a:t>
            </a:r>
            <a:r>
              <a:rPr spc="-5" dirty="0"/>
              <a:t>the</a:t>
            </a:r>
            <a:r>
              <a:rPr spc="70" dirty="0"/>
              <a:t> </a:t>
            </a:r>
            <a:r>
              <a:rPr spc="-5" dirty="0"/>
              <a:t>number</a:t>
            </a:r>
            <a:r>
              <a:rPr spc="75" dirty="0"/>
              <a:t> </a:t>
            </a:r>
            <a:r>
              <a:rPr spc="-5" dirty="0"/>
              <a:t>of</a:t>
            </a:r>
            <a:r>
              <a:rPr spc="65" dirty="0"/>
              <a:t> </a:t>
            </a:r>
            <a:r>
              <a:rPr spc="-5" dirty="0"/>
              <a:t>the </a:t>
            </a:r>
            <a:r>
              <a:rPr spc="-484" dirty="0"/>
              <a:t> </a:t>
            </a:r>
            <a:r>
              <a:rPr dirty="0"/>
              <a:t>first</a:t>
            </a:r>
            <a:r>
              <a:rPr spc="-30" dirty="0"/>
              <a:t> </a:t>
            </a:r>
            <a:r>
              <a:rPr spc="-5" dirty="0"/>
              <a:t>byte?</a:t>
            </a:r>
            <a:r>
              <a:rPr spc="-15" dirty="0"/>
              <a:t> </a:t>
            </a:r>
            <a:r>
              <a:rPr dirty="0"/>
              <a:t>Do</a:t>
            </a:r>
            <a:r>
              <a:rPr spc="-5" dirty="0"/>
              <a:t> </a:t>
            </a:r>
            <a:r>
              <a:rPr dirty="0"/>
              <a:t>we </a:t>
            </a:r>
            <a:r>
              <a:rPr spc="5" dirty="0"/>
              <a:t>know</a:t>
            </a:r>
            <a:r>
              <a:rPr spc="-2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5" dirty="0"/>
              <a:t>number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5" dirty="0"/>
              <a:t>last</a:t>
            </a:r>
            <a:r>
              <a:rPr spc="-15" dirty="0"/>
              <a:t> </a:t>
            </a:r>
            <a:r>
              <a:rPr spc="-5" dirty="0"/>
              <a:t>byte?</a:t>
            </a:r>
          </a:p>
          <a:p>
            <a:pPr marL="1905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/>
          </a:p>
          <a:p>
            <a:pPr marL="14604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Solution</a:t>
            </a:r>
          </a:p>
          <a:p>
            <a:pPr marL="293370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75" dirty="0"/>
              <a:t>To</a:t>
            </a:r>
            <a:r>
              <a:rPr spc="320" dirty="0"/>
              <a:t> </a:t>
            </a:r>
            <a:r>
              <a:rPr spc="-5" dirty="0"/>
              <a:t>find</a:t>
            </a:r>
            <a:r>
              <a:rPr spc="330" dirty="0"/>
              <a:t> </a:t>
            </a:r>
            <a:r>
              <a:rPr spc="-5" dirty="0"/>
              <a:t>the</a:t>
            </a:r>
            <a:r>
              <a:rPr spc="325" dirty="0"/>
              <a:t> </a:t>
            </a:r>
            <a:r>
              <a:rPr spc="-5" dirty="0"/>
              <a:t>number</a:t>
            </a:r>
            <a:r>
              <a:rPr spc="325" dirty="0"/>
              <a:t> </a:t>
            </a:r>
            <a:r>
              <a:rPr spc="-5" dirty="0"/>
              <a:t>of</a:t>
            </a:r>
            <a:r>
              <a:rPr spc="325" dirty="0"/>
              <a:t> </a:t>
            </a:r>
            <a:r>
              <a:rPr dirty="0"/>
              <a:t>the</a:t>
            </a:r>
            <a:r>
              <a:rPr spc="305" dirty="0"/>
              <a:t> </a:t>
            </a:r>
            <a:r>
              <a:rPr spc="-5" dirty="0"/>
              <a:t>first</a:t>
            </a:r>
            <a:r>
              <a:rPr spc="305" dirty="0"/>
              <a:t> </a:t>
            </a:r>
            <a:r>
              <a:rPr spc="-5" dirty="0"/>
              <a:t>byte,</a:t>
            </a:r>
            <a:r>
              <a:rPr spc="320" dirty="0"/>
              <a:t> </a:t>
            </a:r>
            <a:r>
              <a:rPr dirty="0"/>
              <a:t>we</a:t>
            </a:r>
            <a:r>
              <a:rPr spc="315" dirty="0"/>
              <a:t> </a:t>
            </a:r>
            <a:r>
              <a:rPr spc="-5" dirty="0"/>
              <a:t>multiply</a:t>
            </a:r>
            <a:r>
              <a:rPr spc="315" dirty="0"/>
              <a:t> </a:t>
            </a:r>
            <a:r>
              <a:rPr dirty="0"/>
              <a:t>the</a:t>
            </a:r>
            <a:r>
              <a:rPr spc="305" dirty="0"/>
              <a:t> </a:t>
            </a:r>
            <a:r>
              <a:rPr spc="-10" dirty="0"/>
              <a:t>offset</a:t>
            </a:r>
            <a:r>
              <a:rPr spc="315" dirty="0"/>
              <a:t> </a:t>
            </a:r>
            <a:r>
              <a:rPr spc="-5" dirty="0"/>
              <a:t>value</a:t>
            </a:r>
            <a:r>
              <a:rPr spc="325" dirty="0"/>
              <a:t> </a:t>
            </a:r>
            <a:r>
              <a:rPr dirty="0"/>
              <a:t>by</a:t>
            </a:r>
            <a:r>
              <a:rPr spc="315" dirty="0"/>
              <a:t> </a:t>
            </a:r>
            <a:r>
              <a:rPr spc="-5" dirty="0"/>
              <a:t>8.</a:t>
            </a:r>
            <a:r>
              <a:rPr spc="330" dirty="0"/>
              <a:t> </a:t>
            </a:r>
            <a:r>
              <a:rPr spc="-10" dirty="0"/>
              <a:t>This </a:t>
            </a:r>
            <a:r>
              <a:rPr spc="-484" dirty="0"/>
              <a:t> </a:t>
            </a:r>
            <a:r>
              <a:rPr spc="-5" dirty="0"/>
              <a:t>means</a:t>
            </a:r>
            <a:r>
              <a:rPr spc="5" dirty="0"/>
              <a:t> </a:t>
            </a:r>
            <a:r>
              <a:rPr dirty="0"/>
              <a:t>that</a:t>
            </a:r>
            <a:r>
              <a:rPr spc="-3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first</a:t>
            </a:r>
            <a:r>
              <a:rPr spc="-30" dirty="0"/>
              <a:t> </a:t>
            </a:r>
            <a:r>
              <a:rPr dirty="0"/>
              <a:t>byte</a:t>
            </a:r>
            <a:r>
              <a:rPr spc="-5" dirty="0"/>
              <a:t> number</a:t>
            </a:r>
            <a:r>
              <a:rPr spc="-10" dirty="0"/>
              <a:t> </a:t>
            </a:r>
            <a:r>
              <a:rPr spc="-5" dirty="0"/>
              <a:t>is</a:t>
            </a:r>
            <a:r>
              <a:rPr spc="-10" dirty="0"/>
              <a:t> </a:t>
            </a:r>
            <a:r>
              <a:rPr spc="5" dirty="0"/>
              <a:t>800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70" dirty="0"/>
              <a:t>We</a:t>
            </a:r>
            <a:r>
              <a:rPr spc="-15" dirty="0"/>
              <a:t> </a:t>
            </a:r>
            <a:r>
              <a:rPr dirty="0"/>
              <a:t>cannot</a:t>
            </a:r>
            <a:r>
              <a:rPr spc="-35" dirty="0"/>
              <a:t> </a:t>
            </a:r>
            <a:r>
              <a:rPr spc="-5" dirty="0"/>
              <a:t>determine</a:t>
            </a:r>
            <a:r>
              <a:rPr spc="-1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5" dirty="0"/>
              <a:t>number</a:t>
            </a:r>
            <a:r>
              <a:rPr spc="-1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the</a:t>
            </a:r>
            <a:r>
              <a:rPr spc="-5" dirty="0"/>
              <a:t> last </a:t>
            </a:r>
            <a:r>
              <a:rPr dirty="0"/>
              <a:t>byte</a:t>
            </a:r>
            <a:r>
              <a:rPr spc="-10" dirty="0"/>
              <a:t> </a:t>
            </a:r>
            <a:r>
              <a:rPr dirty="0"/>
              <a:t>unless</a:t>
            </a:r>
            <a:r>
              <a:rPr spc="-25" dirty="0"/>
              <a:t> </a:t>
            </a:r>
            <a:r>
              <a:rPr dirty="0"/>
              <a:t>we</a:t>
            </a:r>
            <a:r>
              <a:rPr spc="5" dirty="0"/>
              <a:t> </a:t>
            </a:r>
            <a:r>
              <a:rPr dirty="0"/>
              <a:t>know</a:t>
            </a:r>
            <a:r>
              <a:rPr spc="-2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length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178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860" cy="3013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 packet has </a:t>
            </a:r>
            <a:r>
              <a:rPr sz="2000" spc="-5" dirty="0">
                <a:latin typeface="Times New Roman"/>
                <a:cs typeface="Times New Roman"/>
              </a:rPr>
              <a:t>arrived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which the </a:t>
            </a:r>
            <a:r>
              <a:rPr sz="2000" spc="-10" dirty="0">
                <a:latin typeface="Times New Roman"/>
                <a:cs typeface="Times New Roman"/>
              </a:rPr>
              <a:t>offset </a:t>
            </a:r>
            <a:r>
              <a:rPr sz="2000" spc="-5" dirty="0">
                <a:latin typeface="Times New Roman"/>
                <a:cs typeface="Times New Roman"/>
              </a:rPr>
              <a:t>value is </a:t>
            </a:r>
            <a:r>
              <a:rPr sz="2000" dirty="0">
                <a:latin typeface="Times New Roman"/>
                <a:cs typeface="Times New Roman"/>
              </a:rPr>
              <a:t>100, the </a:t>
            </a:r>
            <a:r>
              <a:rPr sz="2000" spc="-5" dirty="0">
                <a:latin typeface="Times New Roman"/>
                <a:cs typeface="Times New Roman"/>
              </a:rPr>
              <a:t>value of </a:t>
            </a:r>
            <a:r>
              <a:rPr sz="2000" dirty="0">
                <a:latin typeface="Times New Roman"/>
                <a:cs typeface="Times New Roman"/>
              </a:rPr>
              <a:t>HLEN </a:t>
            </a:r>
            <a:r>
              <a:rPr sz="2000" spc="-5" dirty="0">
                <a:latin typeface="Times New Roman"/>
                <a:cs typeface="Times New Roman"/>
              </a:rPr>
              <a:t>is 5, </a:t>
            </a:r>
            <a:r>
              <a:rPr sz="2000" dirty="0">
                <a:latin typeface="Times New Roman"/>
                <a:cs typeface="Times New Roman"/>
              </a:rPr>
              <a:t> and </a:t>
            </a:r>
            <a:r>
              <a:rPr sz="2000" spc="-5" dirty="0">
                <a:latin typeface="Times New Roman"/>
                <a:cs typeface="Times New Roman"/>
              </a:rPr>
              <a:t>the value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the total length field is 100. </a:t>
            </a:r>
            <a:r>
              <a:rPr sz="2000" dirty="0">
                <a:latin typeface="Times New Roman"/>
                <a:cs typeface="Times New Roman"/>
              </a:rPr>
              <a:t>What </a:t>
            </a:r>
            <a:r>
              <a:rPr sz="2000" spc="-5" dirty="0">
                <a:latin typeface="Times New Roman"/>
                <a:cs typeface="Times New Roman"/>
              </a:rPr>
              <a:t>are the numbers of the first </a:t>
            </a:r>
            <a:r>
              <a:rPr sz="2000" dirty="0">
                <a:latin typeface="Times New Roman"/>
                <a:cs typeface="Times New Roman"/>
              </a:rPr>
              <a:t> byte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×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800</a:t>
            </a:r>
            <a:endParaRPr sz="2000">
              <a:latin typeface="Times New Roman"/>
              <a:cs typeface="Times New Roman"/>
            </a:endParaRPr>
          </a:p>
          <a:p>
            <a:pPr marL="291465" marR="571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total length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100 </a:t>
            </a:r>
            <a:r>
              <a:rPr sz="2000" spc="-5" dirty="0">
                <a:latin typeface="Times New Roman"/>
                <a:cs typeface="Times New Roman"/>
              </a:rPr>
              <a:t>bytes, and the header length is 20 </a:t>
            </a:r>
            <a:r>
              <a:rPr sz="2000" dirty="0">
                <a:latin typeface="Times New Roman"/>
                <a:cs typeface="Times New Roman"/>
              </a:rPr>
              <a:t>bytes </a:t>
            </a:r>
            <a:r>
              <a:rPr sz="2000" spc="-5" dirty="0">
                <a:latin typeface="Times New Roman"/>
                <a:cs typeface="Times New Roman"/>
              </a:rPr>
              <a:t>(5 </a:t>
            </a:r>
            <a:r>
              <a:rPr sz="2000" dirty="0">
                <a:latin typeface="Times New Roman"/>
                <a:cs typeface="Times New Roman"/>
              </a:rPr>
              <a:t>× </a:t>
            </a:r>
            <a:r>
              <a:rPr sz="2000" spc="-5" dirty="0">
                <a:latin typeface="Times New Roman"/>
                <a:cs typeface="Times New Roman"/>
              </a:rPr>
              <a:t>4), </a:t>
            </a:r>
            <a:r>
              <a:rPr sz="2000" dirty="0">
                <a:latin typeface="Times New Roman"/>
                <a:cs typeface="Times New Roman"/>
              </a:rPr>
              <a:t>which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there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80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datagram.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first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byte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800,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 must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879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179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41" y="1117219"/>
            <a:ext cx="8611108" cy="34131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1449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Framing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18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example of </a:t>
            </a:r>
            <a:r>
              <a:rPr sz="2000" dirty="0">
                <a:latin typeface="Times New Roman"/>
                <a:cs typeface="Times New Roman"/>
              </a:rPr>
              <a:t>a checksum </a:t>
            </a:r>
            <a:r>
              <a:rPr sz="2000" spc="-5" dirty="0">
                <a:latin typeface="Times New Roman"/>
                <a:cs typeface="Times New Roman"/>
              </a:rPr>
              <a:t>calculation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an IPv4 </a:t>
            </a:r>
            <a:r>
              <a:rPr sz="2000" dirty="0">
                <a:latin typeface="Times New Roman"/>
                <a:cs typeface="Times New Roman"/>
              </a:rPr>
              <a:t>header </a:t>
            </a:r>
            <a:r>
              <a:rPr sz="2000" spc="-5" dirty="0">
                <a:latin typeface="Times New Roman"/>
                <a:cs typeface="Times New Roman"/>
              </a:rPr>
              <a:t>without options. The </a:t>
            </a:r>
            <a:r>
              <a:rPr sz="2000" dirty="0">
                <a:latin typeface="Times New Roman"/>
                <a:cs typeface="Times New Roman"/>
              </a:rPr>
              <a:t> header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divided into 16-bit sections. </a:t>
            </a:r>
            <a:r>
              <a:rPr sz="2000" dirty="0">
                <a:latin typeface="Times New Roman"/>
                <a:cs typeface="Times New Roman"/>
              </a:rPr>
              <a:t>All </a:t>
            </a:r>
            <a:r>
              <a:rPr sz="2000" spc="-5" dirty="0">
                <a:latin typeface="Times New Roman"/>
                <a:cs typeface="Times New Roman"/>
              </a:rPr>
              <a:t>the sections are added and </a:t>
            </a:r>
            <a:r>
              <a:rPr sz="2000" dirty="0">
                <a:latin typeface="Times New Roman"/>
                <a:cs typeface="Times New Roman"/>
              </a:rPr>
              <a:t>the sum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complemented.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inserted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checksum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field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5801" y="2057780"/>
            <a:ext cx="3399282" cy="26827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180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428788"/>
            <a:ext cx="7331075" cy="26836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8938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25" dirty="0">
                <a:latin typeface="Times New Roman"/>
                <a:cs typeface="Times New Roman"/>
              </a:rPr>
              <a:t>Taxonomy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options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IPv4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181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530590" cy="14281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</a:t>
            </a:r>
            <a:r>
              <a:rPr sz="2000" dirty="0">
                <a:latin typeface="Times New Roman"/>
                <a:cs typeface="Times New Roman"/>
              </a:rPr>
              <a:t> protocol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TCP/IP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suite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currently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IPv4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Although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IPv4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well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designed,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</a:t>
            </a:r>
            <a:r>
              <a:rPr sz="2000" dirty="0">
                <a:latin typeface="Times New Roman"/>
                <a:cs typeface="Times New Roman"/>
              </a:rPr>
              <a:t> has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evolved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since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inception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IPv4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1970s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5" dirty="0">
                <a:latin typeface="Times New Roman"/>
                <a:cs typeface="Times New Roman"/>
              </a:rPr>
              <a:t>IPv4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deficiencies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unsuitable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fast-growing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182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6502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IPv6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548" y="1703831"/>
            <a:ext cx="8184642" cy="21426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6094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IPv6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datagram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header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payload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183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594" y="1131557"/>
            <a:ext cx="6380099" cy="36028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7496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Format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IPv6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datagram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184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9" y="927442"/>
            <a:ext cx="5923342" cy="39932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6347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Next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header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codes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for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IPv6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185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362" y="1081220"/>
            <a:ext cx="7430428" cy="3650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5479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Priorities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for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congestion-controlled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10" dirty="0">
                <a:latin typeface="Times New Roman"/>
                <a:cs typeface="Times New Roman"/>
              </a:rPr>
              <a:t>traffic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186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112" y="1563723"/>
            <a:ext cx="8613225" cy="2004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60432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Priorities </a:t>
            </a:r>
            <a:r>
              <a:rPr sz="2600" b="0" dirty="0">
                <a:latin typeface="Times New Roman"/>
                <a:cs typeface="Times New Roman"/>
              </a:rPr>
              <a:t>for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noncongestion-controlled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10" dirty="0">
                <a:latin typeface="Times New Roman"/>
                <a:cs typeface="Times New Roman"/>
              </a:rPr>
              <a:t>traffic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187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288" y="1192250"/>
            <a:ext cx="8739124" cy="35397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68294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Comparison</a:t>
            </a:r>
            <a:r>
              <a:rPr sz="2600" b="0" dirty="0">
                <a:latin typeface="Times New Roman"/>
                <a:cs typeface="Times New Roman"/>
              </a:rPr>
              <a:t> between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IPv4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IPv6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packet headers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188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200" y="1178991"/>
            <a:ext cx="8163686" cy="31752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0886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Extension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header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types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189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1142" y="1119021"/>
            <a:ext cx="4370425" cy="366005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15821" y="2337638"/>
            <a:ext cx="593661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5" dirty="0"/>
              <a:t>E</a:t>
            </a:r>
            <a:r>
              <a:rPr spc="5" dirty="0"/>
              <a:t>RROR</a:t>
            </a:r>
            <a:r>
              <a:rPr spc="160" dirty="0"/>
              <a:t> </a:t>
            </a:r>
            <a:r>
              <a:rPr sz="2900" spc="10" dirty="0"/>
              <a:t>D</a:t>
            </a:r>
            <a:r>
              <a:rPr spc="10" dirty="0"/>
              <a:t>ETECTION</a:t>
            </a:r>
            <a:r>
              <a:rPr spc="-10" dirty="0"/>
              <a:t> </a:t>
            </a:r>
            <a:r>
              <a:rPr spc="5" dirty="0"/>
              <a:t>AND</a:t>
            </a:r>
            <a:r>
              <a:rPr spc="155" dirty="0"/>
              <a:t> </a:t>
            </a:r>
            <a:r>
              <a:rPr sz="2900" spc="5" dirty="0"/>
              <a:t>C</a:t>
            </a:r>
            <a:r>
              <a:rPr spc="5" dirty="0"/>
              <a:t>ORRECTION</a:t>
            </a:r>
            <a:endParaRPr sz="29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19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49" y="1203580"/>
            <a:ext cx="8864662" cy="27765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34822"/>
            <a:ext cx="733996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Times New Roman"/>
                <a:cs typeface="Times New Roman"/>
              </a:rPr>
              <a:t>Comparison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between IPv4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options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and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IPv6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extension</a:t>
            </a:r>
            <a:r>
              <a:rPr b="0" spc="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headers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190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635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Because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huge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Internet,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transition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from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IPv4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IPv6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cannot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happen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suddenly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takes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considerable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amount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before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every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Internet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move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IPv4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IPv6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transition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smooth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prevent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any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problems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IPv4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IPv6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191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8487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15" dirty="0">
                <a:latin typeface="Times New Roman"/>
                <a:cs typeface="Times New Roman"/>
              </a:rPr>
              <a:t>Transition </a:t>
            </a:r>
            <a:r>
              <a:rPr sz="2600" b="0" dirty="0">
                <a:latin typeface="Times New Roman"/>
                <a:cs typeface="Times New Roman"/>
              </a:rPr>
              <a:t>from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IPv4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to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IPv6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41" y="1686052"/>
            <a:ext cx="8384667" cy="19088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537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Three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transition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strategies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192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112" y="1379981"/>
            <a:ext cx="8034274" cy="29062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4274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Dual</a:t>
            </a:r>
            <a:r>
              <a:rPr sz="2600" b="0" spc="-8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stack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193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787" y="1600200"/>
            <a:ext cx="8354949" cy="19288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4987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10" dirty="0">
                <a:latin typeface="Times New Roman"/>
                <a:cs typeface="Times New Roman"/>
              </a:rPr>
              <a:t>Tunneling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strategy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194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787" y="1958594"/>
            <a:ext cx="8354949" cy="14704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5794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Header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translation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strategy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195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14" y="1203573"/>
            <a:ext cx="8831876" cy="28991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4523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Header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translation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196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1142" y="1119021"/>
            <a:ext cx="4370425" cy="366005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74670" y="2337638"/>
            <a:ext cx="301879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5" dirty="0"/>
              <a:t>T</a:t>
            </a:r>
            <a:r>
              <a:rPr spc="-5" dirty="0"/>
              <a:t>RANSPORT</a:t>
            </a:r>
            <a:r>
              <a:rPr spc="90" dirty="0"/>
              <a:t> </a:t>
            </a:r>
            <a:r>
              <a:rPr sz="2900" spc="-40" dirty="0"/>
              <a:t>L</a:t>
            </a:r>
            <a:r>
              <a:rPr spc="-40" dirty="0"/>
              <a:t>AYER</a:t>
            </a:r>
            <a:endParaRPr sz="29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197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0004" y="1046327"/>
            <a:ext cx="5354193" cy="3757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6611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Intro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uction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198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10438"/>
            <a:ext cx="8242934" cy="1924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TCP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connection-oriented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addition,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flow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mechanisms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transport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199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06348"/>
            <a:ext cx="8531860" cy="293751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dirty="0">
                <a:latin typeface="Times New Roman"/>
                <a:cs typeface="Times New Roman"/>
              </a:rPr>
              <a:t>Services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provided</a:t>
            </a:r>
            <a:endParaRPr sz="21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45"/>
              </a:spcBef>
              <a:buFont typeface="Arial MT"/>
              <a:buChar char="–"/>
              <a:tabLst>
                <a:tab pos="6165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link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layer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interface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layer</a:t>
            </a:r>
            <a:endParaRPr sz="18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30"/>
              </a:spcBef>
              <a:buFont typeface="Arial MT"/>
              <a:buChar char="–"/>
              <a:tabLst>
                <a:tab pos="6165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principle</a:t>
            </a:r>
            <a:r>
              <a:rPr sz="1800" spc="1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service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transferring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data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1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network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layer</a:t>
            </a:r>
            <a:r>
              <a:rPr sz="1800" spc="1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1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sending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machine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endParaRPr sz="1800">
              <a:latin typeface="Times New Roman"/>
              <a:cs typeface="Times New Roman"/>
            </a:endParaRPr>
          </a:p>
          <a:p>
            <a:pPr marL="61595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network </a:t>
            </a:r>
            <a:r>
              <a:rPr sz="1800" spc="5" dirty="0">
                <a:latin typeface="Times New Roman"/>
                <a:cs typeface="Times New Roman"/>
              </a:rPr>
              <a:t>layer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destination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machine</a:t>
            </a:r>
            <a:endParaRPr sz="18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spc="-10" dirty="0">
                <a:latin typeface="Times New Roman"/>
                <a:cs typeface="Times New Roman"/>
              </a:rPr>
              <a:t>Frame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Synchronization</a:t>
            </a:r>
            <a:endParaRPr sz="21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45"/>
              </a:spcBef>
              <a:buFont typeface="Arial MT"/>
              <a:buChar char="–"/>
              <a:tabLst>
                <a:tab pos="6165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source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machine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sends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data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form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blocks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frames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destination</a:t>
            </a:r>
            <a:endParaRPr sz="1800">
              <a:latin typeface="Times New Roman"/>
              <a:cs typeface="Times New Roman"/>
            </a:endParaRPr>
          </a:p>
          <a:p>
            <a:pPr marL="61595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machine</a:t>
            </a:r>
            <a:endParaRPr sz="1800">
              <a:latin typeface="Times New Roman"/>
              <a:cs typeface="Times New Roman"/>
            </a:endParaRPr>
          </a:p>
          <a:p>
            <a:pPr marL="615950" marR="5715" lvl="1" indent="-232410">
              <a:lnSpc>
                <a:spcPct val="100000"/>
              </a:lnSpc>
              <a:spcBef>
                <a:spcPts val="434"/>
              </a:spcBef>
              <a:buFont typeface="Arial MT"/>
              <a:buChar char="–"/>
              <a:tabLst>
                <a:tab pos="61658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starting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1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ending</a:t>
            </a:r>
            <a:r>
              <a:rPr sz="1800" spc="1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should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1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identified</a:t>
            </a:r>
            <a:r>
              <a:rPr sz="1800" spc="1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so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that</a:t>
            </a:r>
            <a:r>
              <a:rPr sz="1800" spc="1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</a:t>
            </a:r>
            <a:r>
              <a:rPr sz="1800" spc="1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can</a:t>
            </a:r>
            <a:r>
              <a:rPr sz="1800" spc="1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recognized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destination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machine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2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4538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Design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Issues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5" dirty="0">
                <a:latin typeface="Times New Roman"/>
                <a:cs typeface="Times New Roman"/>
              </a:rPr>
              <a:t> Data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Link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Layer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3370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Data</a:t>
            </a:r>
            <a:r>
              <a:rPr spc="-10" dirty="0"/>
              <a:t> </a:t>
            </a:r>
            <a:r>
              <a:rPr spc="-5" dirty="0"/>
              <a:t>can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corrupted</a:t>
            </a:r>
            <a:r>
              <a:rPr spc="-30" dirty="0"/>
              <a:t> </a:t>
            </a:r>
            <a:r>
              <a:rPr dirty="0"/>
              <a:t>during</a:t>
            </a:r>
            <a:r>
              <a:rPr spc="-30" dirty="0"/>
              <a:t> </a:t>
            </a:r>
            <a:r>
              <a:rPr spc="-5" dirty="0"/>
              <a:t>transmission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5" dirty="0"/>
              <a:t>Some</a:t>
            </a:r>
            <a:r>
              <a:rPr spc="5" dirty="0"/>
              <a:t> </a:t>
            </a:r>
            <a:r>
              <a:rPr dirty="0"/>
              <a:t>applications</a:t>
            </a:r>
            <a:r>
              <a:rPr spc="-40" dirty="0"/>
              <a:t> </a:t>
            </a:r>
            <a:r>
              <a:rPr spc="-10" dirty="0"/>
              <a:t>may</a:t>
            </a:r>
            <a:r>
              <a:rPr spc="10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required</a:t>
            </a:r>
            <a:r>
              <a:rPr spc="-35" dirty="0"/>
              <a:t> </a:t>
            </a:r>
            <a:r>
              <a:rPr spc="80" dirty="0"/>
              <a:t>to</a:t>
            </a:r>
            <a:r>
              <a:rPr u="heavy" spc="-175" dirty="0">
                <a:uFill>
                  <a:solidFill>
                    <a:srgbClr val="C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C00000"/>
                  </a:solidFill>
                </a:uFill>
              </a:rPr>
              <a:t>detect</a:t>
            </a:r>
            <a:r>
              <a:rPr u="heavy" spc="-20" dirty="0">
                <a:uFill>
                  <a:solidFill>
                    <a:srgbClr val="C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C00000"/>
                  </a:solidFill>
                </a:uFill>
              </a:rPr>
              <a:t>and</a:t>
            </a:r>
            <a:r>
              <a:rPr u="heavy" spc="-10" dirty="0">
                <a:uFill>
                  <a:solidFill>
                    <a:srgbClr val="C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C00000"/>
                  </a:solidFill>
                </a:uFill>
              </a:rPr>
              <a:t>correc</a:t>
            </a:r>
            <a:r>
              <a:rPr dirty="0"/>
              <a:t>t</a:t>
            </a:r>
            <a:r>
              <a:rPr spc="-3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errors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There</a:t>
            </a:r>
            <a:r>
              <a:rPr spc="10" dirty="0"/>
              <a:t> </a:t>
            </a:r>
            <a:r>
              <a:rPr spc="-5" dirty="0"/>
              <a:t>are</a:t>
            </a:r>
            <a:r>
              <a:rPr spc="20" dirty="0"/>
              <a:t> </a:t>
            </a:r>
            <a:r>
              <a:rPr spc="-10" dirty="0"/>
              <a:t>many</a:t>
            </a:r>
            <a:r>
              <a:rPr spc="15" dirty="0"/>
              <a:t> </a:t>
            </a:r>
            <a:r>
              <a:rPr dirty="0"/>
              <a:t>reasons</a:t>
            </a:r>
            <a:r>
              <a:rPr spc="10" dirty="0"/>
              <a:t> </a:t>
            </a:r>
            <a:r>
              <a:rPr spc="-5" dirty="0"/>
              <a:t>such</a:t>
            </a:r>
            <a:r>
              <a:rPr spc="10" dirty="0"/>
              <a:t> </a:t>
            </a:r>
            <a:r>
              <a:rPr spc="-5" dirty="0"/>
              <a:t>as</a:t>
            </a:r>
            <a:r>
              <a:rPr spc="5" dirty="0"/>
              <a:t> </a:t>
            </a:r>
            <a:r>
              <a:rPr spc="-5" dirty="0"/>
              <a:t>noise,</a:t>
            </a:r>
            <a:r>
              <a:rPr spc="15" dirty="0"/>
              <a:t> </a:t>
            </a:r>
            <a:r>
              <a:rPr spc="-5" dirty="0"/>
              <a:t>cross-talk</a:t>
            </a:r>
            <a:r>
              <a:rPr spc="5" dirty="0"/>
              <a:t> </a:t>
            </a:r>
            <a:r>
              <a:rPr spc="-5" dirty="0"/>
              <a:t>etc.,</a:t>
            </a:r>
            <a:r>
              <a:rPr spc="15" dirty="0"/>
              <a:t> </a:t>
            </a:r>
            <a:r>
              <a:rPr spc="-5" dirty="0"/>
              <a:t>which</a:t>
            </a:r>
            <a:r>
              <a:rPr spc="15" dirty="0"/>
              <a:t> </a:t>
            </a:r>
            <a:r>
              <a:rPr spc="-5" dirty="0"/>
              <a:t>is</a:t>
            </a:r>
            <a:r>
              <a:rPr spc="5" dirty="0"/>
              <a:t> </a:t>
            </a:r>
            <a:r>
              <a:rPr spc="-5" dirty="0"/>
              <a:t>i</a:t>
            </a:r>
            <a:r>
              <a:rPr u="heavy" spc="-5" dirty="0">
                <a:uFill>
                  <a:solidFill>
                    <a:srgbClr val="C00000"/>
                  </a:solidFill>
                </a:uFill>
              </a:rPr>
              <a:t>nduced</a:t>
            </a:r>
            <a:r>
              <a:rPr u="heavy" spc="15" dirty="0">
                <a:uFill>
                  <a:solidFill>
                    <a:srgbClr val="C00000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C00000"/>
                  </a:solidFill>
                </a:uFill>
              </a:rPr>
              <a:t>in</a:t>
            </a:r>
            <a:r>
              <a:rPr u="heavy" spc="15" dirty="0">
                <a:uFill>
                  <a:solidFill>
                    <a:srgbClr val="C00000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C00000"/>
                  </a:solidFill>
                </a:uFill>
              </a:rPr>
              <a:t>data</a:t>
            </a:r>
            <a:r>
              <a:rPr spc="15" dirty="0"/>
              <a:t> </a:t>
            </a:r>
            <a:r>
              <a:rPr spc="-5" dirty="0"/>
              <a:t>to</a:t>
            </a:r>
          </a:p>
          <a:p>
            <a:pPr marL="293370">
              <a:lnSpc>
                <a:spcPct val="100000"/>
              </a:lnSpc>
            </a:pPr>
            <a:r>
              <a:rPr dirty="0"/>
              <a:t>get</a:t>
            </a:r>
            <a:r>
              <a:rPr spc="-15" dirty="0"/>
              <a:t> </a:t>
            </a:r>
            <a:r>
              <a:rPr dirty="0"/>
              <a:t>corrupted</a:t>
            </a:r>
            <a:r>
              <a:rPr spc="-45" dirty="0"/>
              <a:t> </a:t>
            </a:r>
            <a:r>
              <a:rPr dirty="0"/>
              <a:t>during</a:t>
            </a:r>
            <a:r>
              <a:rPr spc="-40" dirty="0"/>
              <a:t> </a:t>
            </a:r>
            <a:r>
              <a:rPr spc="-5" dirty="0"/>
              <a:t>transmission</a:t>
            </a:r>
          </a:p>
          <a:p>
            <a:pPr marL="293370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5" dirty="0"/>
              <a:t>Data-link</a:t>
            </a:r>
            <a:r>
              <a:rPr spc="220" dirty="0"/>
              <a:t> </a:t>
            </a:r>
            <a:r>
              <a:rPr spc="-5" dirty="0"/>
              <a:t>layer</a:t>
            </a:r>
            <a:r>
              <a:rPr spc="204" dirty="0"/>
              <a:t> </a:t>
            </a:r>
            <a:r>
              <a:rPr dirty="0"/>
              <a:t>uses</a:t>
            </a:r>
            <a:r>
              <a:rPr spc="204" dirty="0"/>
              <a:t> </a:t>
            </a:r>
            <a:r>
              <a:rPr spc="-5" dirty="0"/>
              <a:t>some</a:t>
            </a:r>
            <a:r>
              <a:rPr spc="215" dirty="0"/>
              <a:t> </a:t>
            </a:r>
            <a:r>
              <a:rPr spc="-5" dirty="0"/>
              <a:t>e</a:t>
            </a:r>
            <a:r>
              <a:rPr u="heavy" spc="-5" dirty="0">
                <a:uFill>
                  <a:solidFill>
                    <a:srgbClr val="C00000"/>
                  </a:solidFill>
                </a:uFill>
              </a:rPr>
              <a:t>rror</a:t>
            </a:r>
            <a:r>
              <a:rPr u="heavy" spc="225" dirty="0">
                <a:uFill>
                  <a:solidFill>
                    <a:srgbClr val="C00000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C00000"/>
                  </a:solidFill>
                </a:uFill>
              </a:rPr>
              <a:t>control</a:t>
            </a:r>
            <a:r>
              <a:rPr u="heavy" spc="210" dirty="0">
                <a:uFill>
                  <a:solidFill>
                    <a:srgbClr val="C00000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C00000"/>
                  </a:solidFill>
                </a:uFill>
              </a:rPr>
              <a:t>mechanism</a:t>
            </a:r>
            <a:r>
              <a:rPr spc="190" dirty="0"/>
              <a:t> </a:t>
            </a:r>
            <a:r>
              <a:rPr spc="-5" dirty="0"/>
              <a:t>to</a:t>
            </a:r>
            <a:r>
              <a:rPr spc="220" dirty="0"/>
              <a:t> </a:t>
            </a:r>
            <a:r>
              <a:rPr spc="-5" dirty="0"/>
              <a:t>ensure</a:t>
            </a:r>
            <a:r>
              <a:rPr spc="210" dirty="0"/>
              <a:t> </a:t>
            </a:r>
            <a:r>
              <a:rPr dirty="0"/>
              <a:t>that</a:t>
            </a:r>
            <a:r>
              <a:rPr spc="200" dirty="0"/>
              <a:t> </a:t>
            </a:r>
            <a:r>
              <a:rPr spc="-5" dirty="0"/>
              <a:t>frames</a:t>
            </a:r>
            <a:r>
              <a:rPr spc="215" dirty="0"/>
              <a:t> </a:t>
            </a:r>
            <a:r>
              <a:rPr spc="-5" dirty="0"/>
              <a:t>(data </a:t>
            </a:r>
            <a:r>
              <a:rPr spc="-484" dirty="0"/>
              <a:t> </a:t>
            </a:r>
            <a:r>
              <a:rPr dirty="0"/>
              <a:t>bit</a:t>
            </a:r>
            <a:r>
              <a:rPr spc="-10" dirty="0"/>
              <a:t> </a:t>
            </a:r>
            <a:r>
              <a:rPr spc="-5" dirty="0"/>
              <a:t>streams)</a:t>
            </a:r>
            <a:r>
              <a:rPr spc="-15" dirty="0"/>
              <a:t> </a:t>
            </a:r>
            <a:r>
              <a:rPr dirty="0"/>
              <a:t>are</a:t>
            </a:r>
            <a:r>
              <a:rPr spc="-10" dirty="0"/>
              <a:t> </a:t>
            </a:r>
            <a:r>
              <a:rPr spc="-5" dirty="0"/>
              <a:t>transmitted</a:t>
            </a:r>
            <a:r>
              <a:rPr spc="-25" dirty="0"/>
              <a:t>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certain</a:t>
            </a:r>
            <a:r>
              <a:rPr spc="-25" dirty="0"/>
              <a:t> </a:t>
            </a:r>
            <a:r>
              <a:rPr spc="-5" dirty="0"/>
              <a:t>level</a:t>
            </a:r>
            <a:r>
              <a:rPr spc="-1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accuracy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1408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Detection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Correction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5657" y="1419605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153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20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050" y="1635633"/>
            <a:ext cx="5882894" cy="21871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266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Stream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delivery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200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7760334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responsible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</a:t>
            </a:r>
            <a:r>
              <a:rPr sz="2000" dirty="0">
                <a:latin typeface="Times New Roman"/>
                <a:cs typeface="Times New Roman"/>
              </a:rPr>
              <a:t> (IP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address)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several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running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did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NIC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knows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belongs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process/application?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201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9839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Why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we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need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transport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layer?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531860" cy="304101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 transport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responsible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" dirty="0">
                <a:latin typeface="Times New Roman"/>
                <a:cs typeface="Times New Roman"/>
              </a:rPr>
              <a:t> process-to-process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delivery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delivery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packet,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part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message,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from</a:t>
            </a:r>
            <a:r>
              <a:rPr sz="1700" dirty="0">
                <a:latin typeface="Times New Roman"/>
                <a:cs typeface="Times New Roman"/>
              </a:rPr>
              <a:t> one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process </a:t>
            </a:r>
            <a:r>
              <a:rPr sz="1700" spc="-5" dirty="0">
                <a:latin typeface="Times New Roman"/>
                <a:cs typeface="Times New Roman"/>
              </a:rPr>
              <a:t>to </a:t>
            </a:r>
            <a:r>
              <a:rPr sz="1700" dirty="0">
                <a:latin typeface="Times New Roman"/>
                <a:cs typeface="Times New Roman"/>
              </a:rPr>
              <a:t>another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provides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logical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processes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running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different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hosts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transport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send</a:t>
            </a:r>
            <a:r>
              <a:rPr sz="1700" spc="-5" dirty="0">
                <a:latin typeface="Times New Roman"/>
                <a:cs typeface="Times New Roman"/>
              </a:rPr>
              <a:t> side: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breaks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app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messages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into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segments,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passes to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network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layer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rcv side: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reassembles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segments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messages, passes 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app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layer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transport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Internet: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TCP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Times New Roman"/>
                <a:cs typeface="Times New Roman"/>
              </a:rPr>
              <a:t>UDP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202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9839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Why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we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need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transport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layer?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862" y="1368513"/>
            <a:ext cx="7299833" cy="2993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1803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35" dirty="0">
                <a:latin typeface="Times New Roman"/>
                <a:cs typeface="Times New Roman"/>
              </a:rPr>
              <a:t>Types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data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deliveries: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Internet</a:t>
            </a:r>
            <a:r>
              <a:rPr sz="2600" b="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Stack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203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sp>
          <p:nvSpPr>
            <p:cNvPr id="6" name="object 6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331594" y="1119021"/>
            <a:ext cx="6273800" cy="3660140"/>
            <a:chOff x="1331594" y="1119021"/>
            <a:chExt cx="6273800" cy="36601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594" y="1851621"/>
              <a:ext cx="6273419" cy="247535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9105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How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it</a:t>
            </a:r>
            <a:r>
              <a:rPr sz="2600" b="0" dirty="0">
                <a:latin typeface="Times New Roman"/>
                <a:cs typeface="Times New Roman"/>
              </a:rPr>
              <a:t> delivers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messages </a:t>
            </a:r>
            <a:r>
              <a:rPr sz="2600" b="0" spc="-10" dirty="0">
                <a:latin typeface="Times New Roman"/>
                <a:cs typeface="Times New Roman"/>
              </a:rPr>
              <a:t>to </a:t>
            </a:r>
            <a:r>
              <a:rPr sz="2600" b="0" dirty="0">
                <a:latin typeface="Times New Roman"/>
                <a:cs typeface="Times New Roman"/>
              </a:rPr>
              <a:t>specific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process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204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6303" y="1085164"/>
            <a:ext cx="2489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Using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Port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address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(16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bit)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Ranges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65,535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7667" y="1006094"/>
            <a:ext cx="4408932" cy="35659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9585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IP</a:t>
            </a:r>
            <a:r>
              <a:rPr sz="2600" b="0" spc="-10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addresses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v/s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port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numbers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205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910" y="1616329"/>
            <a:ext cx="6898258" cy="15022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8681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L</a:t>
            </a:r>
            <a:r>
              <a:rPr sz="2600" b="0" spc="5" dirty="0">
                <a:latin typeface="Times New Roman"/>
                <a:cs typeface="Times New Roman"/>
              </a:rPr>
              <a:t>A</a:t>
            </a:r>
            <a:r>
              <a:rPr sz="2600" b="0" dirty="0">
                <a:latin typeface="Times New Roman"/>
                <a:cs typeface="Times New Roman"/>
              </a:rPr>
              <a:t>NA</a:t>
            </a:r>
            <a:r>
              <a:rPr sz="2600" b="0" spc="-1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ranges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206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530590" cy="17938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socket?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socket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mechanism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</a:t>
            </a:r>
            <a:r>
              <a:rPr sz="2000" spc="5" dirty="0">
                <a:latin typeface="Times New Roman"/>
                <a:cs typeface="Times New Roman"/>
              </a:rPr>
              <a:t> of</a:t>
            </a:r>
            <a:r>
              <a:rPr sz="2000" spc="-5" dirty="0">
                <a:latin typeface="Times New Roman"/>
                <a:cs typeface="Times New Roman"/>
              </a:rPr>
              <a:t> inter-process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 </a:t>
            </a:r>
            <a:r>
              <a:rPr sz="2000" dirty="0">
                <a:latin typeface="Times New Roman"/>
                <a:cs typeface="Times New Roman"/>
              </a:rPr>
              <a:t>(IPC)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Socket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basically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API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 end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points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  <a:tab pos="1387475" algn="l"/>
                <a:tab pos="1692275" algn="l"/>
                <a:tab pos="2197735" algn="l"/>
                <a:tab pos="3222625" algn="l"/>
                <a:tab pos="3573145" algn="l"/>
                <a:tab pos="3822700" algn="l"/>
                <a:tab pos="4342765" algn="l"/>
                <a:tab pos="4903470" algn="l"/>
                <a:tab pos="6619875" algn="l"/>
                <a:tab pos="7150734" algn="l"/>
                <a:tab pos="8136890" algn="l"/>
              </a:tabLst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5" dirty="0">
                <a:latin typeface="Times New Roman"/>
                <a:cs typeface="Times New Roman"/>
              </a:rPr>
              <a:t> s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ket	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	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ne	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nd</a:t>
            </a:r>
            <a:r>
              <a:rPr sz="2000" spc="-10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nt	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	a	t</a:t>
            </a:r>
            <a:r>
              <a:rPr sz="2000" spc="-15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o	way	co</a:t>
            </a:r>
            <a:r>
              <a:rPr sz="2000" spc="-5" dirty="0">
                <a:latin typeface="Times New Roman"/>
                <a:cs typeface="Times New Roman"/>
              </a:rPr>
              <a:t>m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	l</a:t>
            </a:r>
            <a:r>
              <a:rPr sz="2000" spc="-25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k	betwe</a:t>
            </a:r>
            <a:r>
              <a:rPr sz="2000" spc="-2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	t</a:t>
            </a:r>
            <a:r>
              <a:rPr sz="2000" spc="-15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o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programs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running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7010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5" dirty="0">
                <a:latin typeface="Times New Roman"/>
                <a:cs typeface="Times New Roman"/>
              </a:rPr>
              <a:t>o</a:t>
            </a:r>
            <a:r>
              <a:rPr sz="2600" b="0" dirty="0">
                <a:latin typeface="Times New Roman"/>
                <a:cs typeface="Times New Roman"/>
              </a:rPr>
              <a:t>cket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ad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re</a:t>
            </a:r>
            <a:r>
              <a:rPr sz="2600" b="0" spc="-15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(IP</a:t>
            </a:r>
            <a:r>
              <a:rPr sz="2600" b="0" spc="-10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address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+ Port</a:t>
            </a:r>
            <a:r>
              <a:rPr sz="2600" b="0" spc="-16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dres</a:t>
            </a:r>
            <a:r>
              <a:rPr sz="2600" b="0" spc="5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9431" y="3007588"/>
            <a:ext cx="6934708" cy="14151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207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sp>
          <p:nvSpPr>
            <p:cNvPr id="6" name="object 6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463738" y="1119021"/>
            <a:ext cx="5577840" cy="3660140"/>
            <a:chOff x="1463738" y="1119021"/>
            <a:chExt cx="5577840" cy="36601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68501" y="1418653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4" y="0"/>
                  </a:moveTo>
                  <a:lnTo>
                    <a:pt x="0" y="0"/>
                  </a:lnTo>
                  <a:lnTo>
                    <a:pt x="0" y="281101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281101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8500" y="1418653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4" y="357187"/>
                  </a:lnTo>
                  <a:lnTo>
                    <a:pt x="1501394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8501" y="1775917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4" y="0"/>
                  </a:moveTo>
                  <a:lnTo>
                    <a:pt x="0" y="0"/>
                  </a:lnTo>
                  <a:lnTo>
                    <a:pt x="0" y="70281"/>
                  </a:lnTo>
                  <a:lnTo>
                    <a:pt x="0" y="357174"/>
                  </a:lnTo>
                  <a:lnTo>
                    <a:pt x="1501394" y="357174"/>
                  </a:lnTo>
                  <a:lnTo>
                    <a:pt x="1501394" y="70281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68500" y="1775904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4" y="357187"/>
                  </a:lnTo>
                  <a:lnTo>
                    <a:pt x="1501394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5220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5" dirty="0">
                <a:latin typeface="Times New Roman"/>
                <a:cs typeface="Times New Roman"/>
              </a:rPr>
              <a:t>o</a:t>
            </a:r>
            <a:r>
              <a:rPr sz="2600" b="0" dirty="0">
                <a:latin typeface="Times New Roman"/>
                <a:cs typeface="Times New Roman"/>
              </a:rPr>
              <a:t>cket</a:t>
            </a:r>
            <a:r>
              <a:rPr sz="2600" b="0" spc="-16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5" dirty="0">
                <a:latin typeface="Times New Roman"/>
                <a:cs typeface="Times New Roman"/>
              </a:rPr>
              <a:t>P</a:t>
            </a:r>
            <a:r>
              <a:rPr sz="2600" b="0" dirty="0">
                <a:latin typeface="Times New Roman"/>
                <a:cs typeface="Times New Roman"/>
              </a:rPr>
              <a:t>I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3263" y="1789938"/>
            <a:ext cx="120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transport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63738" y="2128266"/>
            <a:ext cx="1511300" cy="367030"/>
            <a:chOff x="1463738" y="2128266"/>
            <a:chExt cx="1511300" cy="367030"/>
          </a:xfrm>
        </p:grpSpPr>
        <p:sp>
          <p:nvSpPr>
            <p:cNvPr id="18" name="object 18"/>
            <p:cNvSpPr/>
            <p:nvPr/>
          </p:nvSpPr>
          <p:spPr>
            <a:xfrm>
              <a:off x="1468500" y="2133028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4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8500" y="2133028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4" y="357187"/>
                  </a:lnTo>
                  <a:lnTo>
                    <a:pt x="1501394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73263" y="2147061"/>
            <a:ext cx="120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63738" y="2485517"/>
            <a:ext cx="1511300" cy="367030"/>
            <a:chOff x="1463738" y="2485517"/>
            <a:chExt cx="1511300" cy="367030"/>
          </a:xfrm>
        </p:grpSpPr>
        <p:sp>
          <p:nvSpPr>
            <p:cNvPr id="22" name="object 22"/>
            <p:cNvSpPr/>
            <p:nvPr/>
          </p:nvSpPr>
          <p:spPr>
            <a:xfrm>
              <a:off x="1468500" y="2490279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4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8500" y="2490279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4" y="357187"/>
                  </a:lnTo>
                  <a:lnTo>
                    <a:pt x="1501394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473263" y="2504389"/>
            <a:ext cx="1202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link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463738" y="2842641"/>
            <a:ext cx="1511300" cy="367030"/>
            <a:chOff x="1463738" y="2842641"/>
            <a:chExt cx="1511300" cy="367030"/>
          </a:xfrm>
        </p:grpSpPr>
        <p:sp>
          <p:nvSpPr>
            <p:cNvPr id="26" name="object 26"/>
            <p:cNvSpPr/>
            <p:nvPr/>
          </p:nvSpPr>
          <p:spPr>
            <a:xfrm>
              <a:off x="1468500" y="2847403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4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8500" y="2847403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4" y="357187"/>
                  </a:lnTo>
                  <a:lnTo>
                    <a:pt x="1501394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24761" y="2861817"/>
            <a:ext cx="76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physical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43732" y="1677022"/>
            <a:ext cx="448945" cy="146685"/>
          </a:xfrm>
          <a:custGeom>
            <a:avLst/>
            <a:gdLst/>
            <a:ahLst/>
            <a:cxnLst/>
            <a:rect l="l" t="t" r="r" b="b"/>
            <a:pathLst>
              <a:path w="448945" h="146685">
                <a:moveTo>
                  <a:pt x="0" y="146443"/>
                </a:moveTo>
                <a:lnTo>
                  <a:pt x="448868" y="146443"/>
                </a:lnTo>
                <a:lnTo>
                  <a:pt x="448868" y="0"/>
                </a:lnTo>
                <a:lnTo>
                  <a:pt x="0" y="0"/>
                </a:lnTo>
                <a:lnTo>
                  <a:pt x="0" y="14644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578605" y="1468119"/>
            <a:ext cx="2330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latin typeface="Calibri"/>
                <a:cs typeface="Calibri"/>
              </a:rPr>
              <a:t>P1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15220" y="1413891"/>
            <a:ext cx="2061210" cy="724535"/>
            <a:chOff x="3415220" y="1413891"/>
            <a:chExt cx="2061210" cy="724535"/>
          </a:xfrm>
        </p:grpSpPr>
        <p:sp>
          <p:nvSpPr>
            <p:cNvPr id="32" name="object 32"/>
            <p:cNvSpPr/>
            <p:nvPr/>
          </p:nvSpPr>
          <p:spPr>
            <a:xfrm>
              <a:off x="3419983" y="1418653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5">
                  <a:moveTo>
                    <a:pt x="1509649" y="285800"/>
                  </a:moveTo>
                  <a:lnTo>
                    <a:pt x="0" y="285800"/>
                  </a:lnTo>
                  <a:lnTo>
                    <a:pt x="0" y="357187"/>
                  </a:lnTo>
                  <a:lnTo>
                    <a:pt x="1509649" y="357187"/>
                  </a:lnTo>
                  <a:lnTo>
                    <a:pt x="1509649" y="285800"/>
                  </a:lnTo>
                  <a:close/>
                </a:path>
                <a:path w="2051685" h="357505">
                  <a:moveTo>
                    <a:pt x="2051431" y="263194"/>
                  </a:moveTo>
                  <a:lnTo>
                    <a:pt x="1958517" y="263194"/>
                  </a:lnTo>
                  <a:lnTo>
                    <a:pt x="1958517" y="285800"/>
                  </a:lnTo>
                  <a:lnTo>
                    <a:pt x="1958517" y="357187"/>
                  </a:lnTo>
                  <a:lnTo>
                    <a:pt x="2051431" y="357187"/>
                  </a:lnTo>
                  <a:lnTo>
                    <a:pt x="2051431" y="285800"/>
                  </a:lnTo>
                  <a:lnTo>
                    <a:pt x="2051431" y="263194"/>
                  </a:lnTo>
                  <a:close/>
                </a:path>
                <a:path w="2051685" h="357505">
                  <a:moveTo>
                    <a:pt x="2051431" y="0"/>
                  </a:moveTo>
                  <a:lnTo>
                    <a:pt x="0" y="0"/>
                  </a:lnTo>
                  <a:lnTo>
                    <a:pt x="0" y="251256"/>
                  </a:lnTo>
                  <a:lnTo>
                    <a:pt x="2051431" y="251256"/>
                  </a:lnTo>
                  <a:lnTo>
                    <a:pt x="2051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19983" y="1418653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5">
                  <a:moveTo>
                    <a:pt x="0" y="357187"/>
                  </a:moveTo>
                  <a:lnTo>
                    <a:pt x="2051431" y="357187"/>
                  </a:lnTo>
                  <a:lnTo>
                    <a:pt x="2051431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19983" y="1775917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5">
                  <a:moveTo>
                    <a:pt x="70231" y="0"/>
                  </a:moveTo>
                  <a:lnTo>
                    <a:pt x="0" y="0"/>
                  </a:lnTo>
                  <a:lnTo>
                    <a:pt x="0" y="52374"/>
                  </a:lnTo>
                  <a:lnTo>
                    <a:pt x="70231" y="52374"/>
                  </a:lnTo>
                  <a:lnTo>
                    <a:pt x="70231" y="0"/>
                  </a:lnTo>
                  <a:close/>
                </a:path>
                <a:path w="2051685" h="357505">
                  <a:moveTo>
                    <a:pt x="2051431" y="74980"/>
                  </a:moveTo>
                  <a:lnTo>
                    <a:pt x="0" y="74980"/>
                  </a:lnTo>
                  <a:lnTo>
                    <a:pt x="0" y="357174"/>
                  </a:lnTo>
                  <a:lnTo>
                    <a:pt x="2051431" y="357174"/>
                  </a:lnTo>
                  <a:lnTo>
                    <a:pt x="2051431" y="74980"/>
                  </a:lnTo>
                  <a:close/>
                </a:path>
                <a:path w="2051685" h="357505">
                  <a:moveTo>
                    <a:pt x="2051431" y="0"/>
                  </a:moveTo>
                  <a:lnTo>
                    <a:pt x="519099" y="0"/>
                  </a:lnTo>
                  <a:lnTo>
                    <a:pt x="519099" y="40436"/>
                  </a:lnTo>
                  <a:lnTo>
                    <a:pt x="2051431" y="40436"/>
                  </a:lnTo>
                  <a:lnTo>
                    <a:pt x="2051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19983" y="1775904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5">
                  <a:moveTo>
                    <a:pt x="0" y="357187"/>
                  </a:moveTo>
                  <a:lnTo>
                    <a:pt x="2051431" y="357187"/>
                  </a:lnTo>
                  <a:lnTo>
                    <a:pt x="2051431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419983" y="1844071"/>
            <a:ext cx="2051685" cy="2895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8580">
              <a:lnSpc>
                <a:spcPts val="1835"/>
              </a:lnSpc>
            </a:pPr>
            <a:r>
              <a:rPr sz="1800" spc="-10" dirty="0">
                <a:latin typeface="Calibri"/>
                <a:cs typeface="Calibri"/>
              </a:rPr>
              <a:t>transport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19983" y="2133028"/>
            <a:ext cx="2051685" cy="357505"/>
          </a:xfrm>
          <a:custGeom>
            <a:avLst/>
            <a:gdLst/>
            <a:ahLst/>
            <a:cxnLst/>
            <a:rect l="l" t="t" r="r" b="b"/>
            <a:pathLst>
              <a:path w="2051685" h="357505">
                <a:moveTo>
                  <a:pt x="2051431" y="0"/>
                </a:moveTo>
                <a:lnTo>
                  <a:pt x="0" y="0"/>
                </a:lnTo>
                <a:lnTo>
                  <a:pt x="0" y="357187"/>
                </a:lnTo>
                <a:lnTo>
                  <a:pt x="2051431" y="357187"/>
                </a:lnTo>
                <a:lnTo>
                  <a:pt x="20514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419983" y="2133060"/>
            <a:ext cx="2051685" cy="3575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10"/>
              </a:spcBef>
            </a:pPr>
            <a:r>
              <a:rPr sz="1800" spc="-10" dirty="0"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419983" y="2490279"/>
            <a:ext cx="2051685" cy="357505"/>
          </a:xfrm>
          <a:custGeom>
            <a:avLst/>
            <a:gdLst/>
            <a:ahLst/>
            <a:cxnLst/>
            <a:rect l="l" t="t" r="r" b="b"/>
            <a:pathLst>
              <a:path w="2051685" h="357505">
                <a:moveTo>
                  <a:pt x="2051431" y="0"/>
                </a:moveTo>
                <a:lnTo>
                  <a:pt x="0" y="0"/>
                </a:lnTo>
                <a:lnTo>
                  <a:pt x="0" y="357187"/>
                </a:lnTo>
                <a:lnTo>
                  <a:pt x="2051431" y="357187"/>
                </a:lnTo>
                <a:lnTo>
                  <a:pt x="20514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419983" y="2490247"/>
            <a:ext cx="2051685" cy="3575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10"/>
              </a:spcBef>
            </a:pPr>
            <a:r>
              <a:rPr sz="1800" spc="-10" dirty="0">
                <a:latin typeface="Calibri"/>
                <a:cs typeface="Calibri"/>
              </a:rPr>
              <a:t>link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415220" y="2842641"/>
            <a:ext cx="2061210" cy="367030"/>
            <a:chOff x="3415220" y="2842641"/>
            <a:chExt cx="2061210" cy="367030"/>
          </a:xfrm>
        </p:grpSpPr>
        <p:sp>
          <p:nvSpPr>
            <p:cNvPr id="42" name="object 42"/>
            <p:cNvSpPr/>
            <p:nvPr/>
          </p:nvSpPr>
          <p:spPr>
            <a:xfrm>
              <a:off x="3419983" y="2847403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5">
                  <a:moveTo>
                    <a:pt x="2051431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2051431" y="357187"/>
                  </a:lnTo>
                  <a:lnTo>
                    <a:pt x="2051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19983" y="2847403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5">
                  <a:moveTo>
                    <a:pt x="0" y="357187"/>
                  </a:moveTo>
                  <a:lnTo>
                    <a:pt x="2051431" y="357187"/>
                  </a:lnTo>
                  <a:lnTo>
                    <a:pt x="2051431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424745" y="3041523"/>
            <a:ext cx="2042160" cy="1587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844"/>
              </a:lnSpc>
            </a:pPr>
            <a:r>
              <a:rPr sz="1800" spc="-15" dirty="0">
                <a:latin typeface="Calibri"/>
                <a:cs typeface="Calibri"/>
              </a:rPr>
              <a:t>physical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407856" y="1448498"/>
            <a:ext cx="2986405" cy="402590"/>
            <a:chOff x="2407856" y="1448498"/>
            <a:chExt cx="2986405" cy="402590"/>
          </a:xfrm>
        </p:grpSpPr>
        <p:sp>
          <p:nvSpPr>
            <p:cNvPr id="46" name="object 46"/>
            <p:cNvSpPr/>
            <p:nvPr/>
          </p:nvSpPr>
          <p:spPr>
            <a:xfrm>
              <a:off x="4940426" y="1681848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448868" y="0"/>
                  </a:moveTo>
                  <a:lnTo>
                    <a:pt x="0" y="0"/>
                  </a:lnTo>
                  <a:lnTo>
                    <a:pt x="0" y="146443"/>
                  </a:lnTo>
                  <a:lnTo>
                    <a:pt x="448868" y="146443"/>
                  </a:lnTo>
                  <a:lnTo>
                    <a:pt x="448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40426" y="1681848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0" y="146443"/>
                  </a:moveTo>
                  <a:lnTo>
                    <a:pt x="448868" y="146443"/>
                  </a:lnTo>
                  <a:lnTo>
                    <a:pt x="448868" y="0"/>
                  </a:lnTo>
                  <a:lnTo>
                    <a:pt x="0" y="0"/>
                  </a:lnTo>
                  <a:lnTo>
                    <a:pt x="0" y="146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40426" y="1453261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224409" y="0"/>
                  </a:moveTo>
                  <a:lnTo>
                    <a:pt x="164747" y="4083"/>
                  </a:lnTo>
                  <a:lnTo>
                    <a:pt x="111139" y="15606"/>
                  </a:lnTo>
                  <a:lnTo>
                    <a:pt x="65722" y="33480"/>
                  </a:lnTo>
                  <a:lnTo>
                    <a:pt x="30635" y="56613"/>
                  </a:lnTo>
                  <a:lnTo>
                    <a:pt x="0" y="114300"/>
                  </a:lnTo>
                  <a:lnTo>
                    <a:pt x="8015" y="144682"/>
                  </a:lnTo>
                  <a:lnTo>
                    <a:pt x="65722" y="195119"/>
                  </a:lnTo>
                  <a:lnTo>
                    <a:pt x="111139" y="212993"/>
                  </a:lnTo>
                  <a:lnTo>
                    <a:pt x="164747" y="224516"/>
                  </a:lnTo>
                  <a:lnTo>
                    <a:pt x="224409" y="228600"/>
                  </a:lnTo>
                  <a:lnTo>
                    <a:pt x="284070" y="224516"/>
                  </a:lnTo>
                  <a:lnTo>
                    <a:pt x="337678" y="212993"/>
                  </a:lnTo>
                  <a:lnTo>
                    <a:pt x="383095" y="195119"/>
                  </a:lnTo>
                  <a:lnTo>
                    <a:pt x="418182" y="171986"/>
                  </a:lnTo>
                  <a:lnTo>
                    <a:pt x="448818" y="114300"/>
                  </a:lnTo>
                  <a:lnTo>
                    <a:pt x="440802" y="83917"/>
                  </a:lnTo>
                  <a:lnTo>
                    <a:pt x="383095" y="33480"/>
                  </a:lnTo>
                  <a:lnTo>
                    <a:pt x="337678" y="15606"/>
                  </a:lnTo>
                  <a:lnTo>
                    <a:pt x="284070" y="4083"/>
                  </a:lnTo>
                  <a:lnTo>
                    <a:pt x="224409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940426" y="1453261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0" y="114300"/>
                  </a:moveTo>
                  <a:lnTo>
                    <a:pt x="30635" y="56613"/>
                  </a:lnTo>
                  <a:lnTo>
                    <a:pt x="65722" y="33480"/>
                  </a:lnTo>
                  <a:lnTo>
                    <a:pt x="111139" y="15606"/>
                  </a:lnTo>
                  <a:lnTo>
                    <a:pt x="164747" y="4083"/>
                  </a:lnTo>
                  <a:lnTo>
                    <a:pt x="224409" y="0"/>
                  </a:lnTo>
                  <a:lnTo>
                    <a:pt x="284070" y="4083"/>
                  </a:lnTo>
                  <a:lnTo>
                    <a:pt x="337678" y="15606"/>
                  </a:lnTo>
                  <a:lnTo>
                    <a:pt x="383095" y="33480"/>
                  </a:lnTo>
                  <a:lnTo>
                    <a:pt x="418182" y="56613"/>
                  </a:lnTo>
                  <a:lnTo>
                    <a:pt x="448818" y="114300"/>
                  </a:lnTo>
                  <a:lnTo>
                    <a:pt x="440802" y="144682"/>
                  </a:lnTo>
                  <a:lnTo>
                    <a:pt x="383095" y="195119"/>
                  </a:lnTo>
                  <a:lnTo>
                    <a:pt x="337678" y="212993"/>
                  </a:lnTo>
                  <a:lnTo>
                    <a:pt x="284070" y="224516"/>
                  </a:lnTo>
                  <a:lnTo>
                    <a:pt x="224409" y="228600"/>
                  </a:lnTo>
                  <a:lnTo>
                    <a:pt x="164747" y="224516"/>
                  </a:lnTo>
                  <a:lnTo>
                    <a:pt x="111139" y="212993"/>
                  </a:lnTo>
                  <a:lnTo>
                    <a:pt x="65722" y="195119"/>
                  </a:lnTo>
                  <a:lnTo>
                    <a:pt x="30635" y="171986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12619" y="1699755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4" h="146685">
                  <a:moveTo>
                    <a:pt x="448868" y="0"/>
                  </a:moveTo>
                  <a:lnTo>
                    <a:pt x="0" y="0"/>
                  </a:lnTo>
                  <a:lnTo>
                    <a:pt x="0" y="146443"/>
                  </a:lnTo>
                  <a:lnTo>
                    <a:pt x="448868" y="146443"/>
                  </a:lnTo>
                  <a:lnTo>
                    <a:pt x="448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412619" y="1699755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4" h="146685">
                  <a:moveTo>
                    <a:pt x="0" y="146443"/>
                  </a:moveTo>
                  <a:lnTo>
                    <a:pt x="448868" y="146443"/>
                  </a:lnTo>
                  <a:lnTo>
                    <a:pt x="448868" y="0"/>
                  </a:lnTo>
                  <a:lnTo>
                    <a:pt x="0" y="0"/>
                  </a:lnTo>
                  <a:lnTo>
                    <a:pt x="0" y="146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12619" y="1471041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4" h="228600">
                  <a:moveTo>
                    <a:pt x="224536" y="0"/>
                  </a:moveTo>
                  <a:lnTo>
                    <a:pt x="164864" y="4083"/>
                  </a:lnTo>
                  <a:lnTo>
                    <a:pt x="111233" y="15606"/>
                  </a:lnTo>
                  <a:lnTo>
                    <a:pt x="65785" y="33480"/>
                  </a:lnTo>
                  <a:lnTo>
                    <a:pt x="30668" y="56613"/>
                  </a:lnTo>
                  <a:lnTo>
                    <a:pt x="0" y="114300"/>
                  </a:lnTo>
                  <a:lnTo>
                    <a:pt x="8024" y="144682"/>
                  </a:lnTo>
                  <a:lnTo>
                    <a:pt x="65786" y="195119"/>
                  </a:lnTo>
                  <a:lnTo>
                    <a:pt x="111233" y="212993"/>
                  </a:lnTo>
                  <a:lnTo>
                    <a:pt x="164864" y="224516"/>
                  </a:lnTo>
                  <a:lnTo>
                    <a:pt x="224536" y="228600"/>
                  </a:lnTo>
                  <a:lnTo>
                    <a:pt x="284197" y="224516"/>
                  </a:lnTo>
                  <a:lnTo>
                    <a:pt x="337805" y="212993"/>
                  </a:lnTo>
                  <a:lnTo>
                    <a:pt x="383222" y="195119"/>
                  </a:lnTo>
                  <a:lnTo>
                    <a:pt x="418309" y="171986"/>
                  </a:lnTo>
                  <a:lnTo>
                    <a:pt x="448944" y="114300"/>
                  </a:lnTo>
                  <a:lnTo>
                    <a:pt x="440929" y="83917"/>
                  </a:lnTo>
                  <a:lnTo>
                    <a:pt x="383222" y="33480"/>
                  </a:lnTo>
                  <a:lnTo>
                    <a:pt x="337805" y="15606"/>
                  </a:lnTo>
                  <a:lnTo>
                    <a:pt x="284197" y="4083"/>
                  </a:lnTo>
                  <a:lnTo>
                    <a:pt x="224536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12619" y="1471041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4" h="228600">
                  <a:moveTo>
                    <a:pt x="0" y="114300"/>
                  </a:moveTo>
                  <a:lnTo>
                    <a:pt x="30668" y="56613"/>
                  </a:lnTo>
                  <a:lnTo>
                    <a:pt x="65785" y="33480"/>
                  </a:lnTo>
                  <a:lnTo>
                    <a:pt x="111233" y="15606"/>
                  </a:lnTo>
                  <a:lnTo>
                    <a:pt x="164864" y="4083"/>
                  </a:lnTo>
                  <a:lnTo>
                    <a:pt x="224536" y="0"/>
                  </a:lnTo>
                  <a:lnTo>
                    <a:pt x="284197" y="4083"/>
                  </a:lnTo>
                  <a:lnTo>
                    <a:pt x="337805" y="15606"/>
                  </a:lnTo>
                  <a:lnTo>
                    <a:pt x="383222" y="33480"/>
                  </a:lnTo>
                  <a:lnTo>
                    <a:pt x="418309" y="56613"/>
                  </a:lnTo>
                  <a:lnTo>
                    <a:pt x="448944" y="114300"/>
                  </a:lnTo>
                  <a:lnTo>
                    <a:pt x="440929" y="144682"/>
                  </a:lnTo>
                  <a:lnTo>
                    <a:pt x="383222" y="195119"/>
                  </a:lnTo>
                  <a:lnTo>
                    <a:pt x="337805" y="212993"/>
                  </a:lnTo>
                  <a:lnTo>
                    <a:pt x="284197" y="224516"/>
                  </a:lnTo>
                  <a:lnTo>
                    <a:pt x="224536" y="228600"/>
                  </a:lnTo>
                  <a:lnTo>
                    <a:pt x="164864" y="224516"/>
                  </a:lnTo>
                  <a:lnTo>
                    <a:pt x="111233" y="212993"/>
                  </a:lnTo>
                  <a:lnTo>
                    <a:pt x="65786" y="195119"/>
                  </a:lnTo>
                  <a:lnTo>
                    <a:pt x="30668" y="171986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468500" y="1418653"/>
            <a:ext cx="1501775" cy="27749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8580">
              <a:lnSpc>
                <a:spcPts val="1970"/>
              </a:lnSpc>
              <a:spcBef>
                <a:spcPts val="210"/>
              </a:spcBef>
            </a:pPr>
            <a:r>
              <a:rPr sz="1800" spc="-15" dirty="0">
                <a:latin typeface="Calibri"/>
                <a:cs typeface="Calibri"/>
              </a:rPr>
              <a:t>application</a:t>
            </a:r>
            <a:r>
              <a:rPr sz="2700" spc="-22" baseline="3086" dirty="0">
                <a:latin typeface="Calibri"/>
                <a:cs typeface="Calibri"/>
              </a:rPr>
              <a:t>P3</a:t>
            </a:r>
            <a:endParaRPr sz="2700" baseline="3086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407856" y="1347977"/>
            <a:ext cx="5003165" cy="3017520"/>
            <a:chOff x="2407856" y="1347977"/>
            <a:chExt cx="5003165" cy="3017520"/>
          </a:xfrm>
        </p:grpSpPr>
        <p:sp>
          <p:nvSpPr>
            <p:cNvPr id="56" name="object 56"/>
            <p:cNvSpPr/>
            <p:nvPr/>
          </p:nvSpPr>
          <p:spPr>
            <a:xfrm>
              <a:off x="3490213" y="1704454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448868" y="0"/>
                  </a:moveTo>
                  <a:lnTo>
                    <a:pt x="0" y="0"/>
                  </a:lnTo>
                  <a:lnTo>
                    <a:pt x="0" y="146443"/>
                  </a:lnTo>
                  <a:lnTo>
                    <a:pt x="448868" y="146443"/>
                  </a:lnTo>
                  <a:lnTo>
                    <a:pt x="448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90213" y="1704454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0" y="146443"/>
                  </a:moveTo>
                  <a:lnTo>
                    <a:pt x="448868" y="146443"/>
                  </a:lnTo>
                  <a:lnTo>
                    <a:pt x="448868" y="0"/>
                  </a:lnTo>
                  <a:lnTo>
                    <a:pt x="0" y="0"/>
                  </a:lnTo>
                  <a:lnTo>
                    <a:pt x="0" y="146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90213" y="1475866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224409" y="0"/>
                  </a:moveTo>
                  <a:lnTo>
                    <a:pt x="164747" y="4083"/>
                  </a:lnTo>
                  <a:lnTo>
                    <a:pt x="111139" y="15606"/>
                  </a:lnTo>
                  <a:lnTo>
                    <a:pt x="65722" y="33480"/>
                  </a:lnTo>
                  <a:lnTo>
                    <a:pt x="30635" y="56613"/>
                  </a:lnTo>
                  <a:lnTo>
                    <a:pt x="0" y="114300"/>
                  </a:lnTo>
                  <a:lnTo>
                    <a:pt x="8015" y="144682"/>
                  </a:lnTo>
                  <a:lnTo>
                    <a:pt x="65722" y="195119"/>
                  </a:lnTo>
                  <a:lnTo>
                    <a:pt x="111139" y="212993"/>
                  </a:lnTo>
                  <a:lnTo>
                    <a:pt x="164747" y="224516"/>
                  </a:lnTo>
                  <a:lnTo>
                    <a:pt x="224409" y="228600"/>
                  </a:lnTo>
                  <a:lnTo>
                    <a:pt x="284070" y="224516"/>
                  </a:lnTo>
                  <a:lnTo>
                    <a:pt x="337678" y="212993"/>
                  </a:lnTo>
                  <a:lnTo>
                    <a:pt x="383095" y="195119"/>
                  </a:lnTo>
                  <a:lnTo>
                    <a:pt x="418182" y="171986"/>
                  </a:lnTo>
                  <a:lnTo>
                    <a:pt x="448818" y="114300"/>
                  </a:lnTo>
                  <a:lnTo>
                    <a:pt x="440802" y="83917"/>
                  </a:lnTo>
                  <a:lnTo>
                    <a:pt x="383095" y="33480"/>
                  </a:lnTo>
                  <a:lnTo>
                    <a:pt x="337678" y="15606"/>
                  </a:lnTo>
                  <a:lnTo>
                    <a:pt x="284070" y="4083"/>
                  </a:lnTo>
                  <a:lnTo>
                    <a:pt x="224409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490213" y="1475866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0" y="114300"/>
                  </a:moveTo>
                  <a:lnTo>
                    <a:pt x="30635" y="56613"/>
                  </a:lnTo>
                  <a:lnTo>
                    <a:pt x="65722" y="33480"/>
                  </a:lnTo>
                  <a:lnTo>
                    <a:pt x="111139" y="15606"/>
                  </a:lnTo>
                  <a:lnTo>
                    <a:pt x="164747" y="4083"/>
                  </a:lnTo>
                  <a:lnTo>
                    <a:pt x="224409" y="0"/>
                  </a:lnTo>
                  <a:lnTo>
                    <a:pt x="284070" y="4083"/>
                  </a:lnTo>
                  <a:lnTo>
                    <a:pt x="337678" y="15606"/>
                  </a:lnTo>
                  <a:lnTo>
                    <a:pt x="383095" y="33480"/>
                  </a:lnTo>
                  <a:lnTo>
                    <a:pt x="418182" y="56613"/>
                  </a:lnTo>
                  <a:lnTo>
                    <a:pt x="448818" y="114300"/>
                  </a:lnTo>
                  <a:lnTo>
                    <a:pt x="440802" y="144682"/>
                  </a:lnTo>
                  <a:lnTo>
                    <a:pt x="383095" y="195119"/>
                  </a:lnTo>
                  <a:lnTo>
                    <a:pt x="337678" y="212993"/>
                  </a:lnTo>
                  <a:lnTo>
                    <a:pt x="284070" y="224516"/>
                  </a:lnTo>
                  <a:lnTo>
                    <a:pt x="224409" y="228600"/>
                  </a:lnTo>
                  <a:lnTo>
                    <a:pt x="164747" y="224516"/>
                  </a:lnTo>
                  <a:lnTo>
                    <a:pt x="111139" y="212993"/>
                  </a:lnTo>
                  <a:lnTo>
                    <a:pt x="65722" y="195119"/>
                  </a:lnTo>
                  <a:lnTo>
                    <a:pt x="30635" y="171986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85288" y="1774697"/>
              <a:ext cx="0" cy="1257300"/>
            </a:xfrm>
            <a:custGeom>
              <a:avLst/>
              <a:gdLst/>
              <a:ahLst/>
              <a:cxnLst/>
              <a:rect l="l" t="t" r="r" b="b"/>
              <a:pathLst>
                <a:path h="1257300">
                  <a:moveTo>
                    <a:pt x="0" y="0"/>
                  </a:moveTo>
                  <a:lnTo>
                    <a:pt x="0" y="125730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024757" y="1832736"/>
              <a:ext cx="350520" cy="1184275"/>
            </a:xfrm>
            <a:custGeom>
              <a:avLst/>
              <a:gdLst/>
              <a:ahLst/>
              <a:cxnLst/>
              <a:rect l="l" t="t" r="r" b="b"/>
              <a:pathLst>
                <a:path w="350520" h="1184275">
                  <a:moveTo>
                    <a:pt x="347734" y="145542"/>
                  </a:moveTo>
                  <a:lnTo>
                    <a:pt x="328675" y="145542"/>
                  </a:lnTo>
                  <a:lnTo>
                    <a:pt x="334517" y="154431"/>
                  </a:lnTo>
                  <a:lnTo>
                    <a:pt x="328695" y="154431"/>
                  </a:lnTo>
                  <a:lnTo>
                    <a:pt x="330962" y="1183767"/>
                  </a:lnTo>
                  <a:lnTo>
                    <a:pt x="350012" y="1183767"/>
                  </a:lnTo>
                  <a:lnTo>
                    <a:pt x="347753" y="154431"/>
                  </a:lnTo>
                  <a:lnTo>
                    <a:pt x="334517" y="154431"/>
                  </a:lnTo>
                  <a:lnTo>
                    <a:pt x="328690" y="152029"/>
                  </a:lnTo>
                  <a:lnTo>
                    <a:pt x="347748" y="152029"/>
                  </a:lnTo>
                  <a:lnTo>
                    <a:pt x="347734" y="145542"/>
                  </a:lnTo>
                  <a:close/>
                </a:path>
                <a:path w="350520" h="1184275">
                  <a:moveTo>
                    <a:pt x="328675" y="145542"/>
                  </a:moveTo>
                  <a:lnTo>
                    <a:pt x="328690" y="152029"/>
                  </a:lnTo>
                  <a:lnTo>
                    <a:pt x="334517" y="154431"/>
                  </a:lnTo>
                  <a:lnTo>
                    <a:pt x="328675" y="145542"/>
                  </a:lnTo>
                  <a:close/>
                </a:path>
                <a:path w="350520" h="1184275">
                  <a:moveTo>
                    <a:pt x="74104" y="26432"/>
                  </a:moveTo>
                  <a:lnTo>
                    <a:pt x="66853" y="44081"/>
                  </a:lnTo>
                  <a:lnTo>
                    <a:pt x="328690" y="152029"/>
                  </a:lnTo>
                  <a:lnTo>
                    <a:pt x="328675" y="145542"/>
                  </a:lnTo>
                  <a:lnTo>
                    <a:pt x="347734" y="145542"/>
                  </a:lnTo>
                  <a:lnTo>
                    <a:pt x="347725" y="141731"/>
                  </a:lnTo>
                  <a:lnTo>
                    <a:pt x="345313" y="138175"/>
                  </a:lnTo>
                  <a:lnTo>
                    <a:pt x="341756" y="136779"/>
                  </a:lnTo>
                  <a:lnTo>
                    <a:pt x="74104" y="26432"/>
                  </a:lnTo>
                  <a:close/>
                </a:path>
                <a:path w="350520" h="1184275">
                  <a:moveTo>
                    <a:pt x="84962" y="0"/>
                  </a:moveTo>
                  <a:lnTo>
                    <a:pt x="0" y="6223"/>
                  </a:lnTo>
                  <a:lnTo>
                    <a:pt x="56006" y="70485"/>
                  </a:lnTo>
                  <a:lnTo>
                    <a:pt x="66853" y="44081"/>
                  </a:lnTo>
                  <a:lnTo>
                    <a:pt x="55117" y="39242"/>
                  </a:lnTo>
                  <a:lnTo>
                    <a:pt x="62356" y="21589"/>
                  </a:lnTo>
                  <a:lnTo>
                    <a:pt x="76093" y="21589"/>
                  </a:lnTo>
                  <a:lnTo>
                    <a:pt x="84962" y="0"/>
                  </a:lnTo>
                  <a:close/>
                </a:path>
                <a:path w="350520" h="1184275">
                  <a:moveTo>
                    <a:pt x="62356" y="21589"/>
                  </a:moveTo>
                  <a:lnTo>
                    <a:pt x="55117" y="39242"/>
                  </a:lnTo>
                  <a:lnTo>
                    <a:pt x="66853" y="44081"/>
                  </a:lnTo>
                  <a:lnTo>
                    <a:pt x="74104" y="26432"/>
                  </a:lnTo>
                  <a:lnTo>
                    <a:pt x="62356" y="21589"/>
                  </a:lnTo>
                  <a:close/>
                </a:path>
                <a:path w="350520" h="1184275">
                  <a:moveTo>
                    <a:pt x="76093" y="21589"/>
                  </a:moveTo>
                  <a:lnTo>
                    <a:pt x="62356" y="21589"/>
                  </a:lnTo>
                  <a:lnTo>
                    <a:pt x="74104" y="26432"/>
                  </a:lnTo>
                  <a:lnTo>
                    <a:pt x="76093" y="2158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85288" y="3021329"/>
              <a:ext cx="1697989" cy="10795"/>
            </a:xfrm>
            <a:custGeom>
              <a:avLst/>
              <a:gdLst/>
              <a:ahLst/>
              <a:cxnLst/>
              <a:rect l="l" t="t" r="r" b="b"/>
              <a:pathLst>
                <a:path w="1697989" h="10794">
                  <a:moveTo>
                    <a:pt x="0" y="10668"/>
                  </a:moveTo>
                  <a:lnTo>
                    <a:pt x="1697863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12619" y="4188701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4" h="146685">
                  <a:moveTo>
                    <a:pt x="448868" y="0"/>
                  </a:moveTo>
                  <a:lnTo>
                    <a:pt x="0" y="0"/>
                  </a:lnTo>
                  <a:lnTo>
                    <a:pt x="0" y="146443"/>
                  </a:lnTo>
                  <a:lnTo>
                    <a:pt x="448868" y="146443"/>
                  </a:lnTo>
                  <a:lnTo>
                    <a:pt x="448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12619" y="4188701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4" h="146685">
                  <a:moveTo>
                    <a:pt x="0" y="146443"/>
                  </a:moveTo>
                  <a:lnTo>
                    <a:pt x="448868" y="146443"/>
                  </a:lnTo>
                  <a:lnTo>
                    <a:pt x="448868" y="0"/>
                  </a:lnTo>
                  <a:lnTo>
                    <a:pt x="0" y="0"/>
                  </a:lnTo>
                  <a:lnTo>
                    <a:pt x="0" y="146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012819" y="4131551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224535" y="0"/>
                  </a:moveTo>
                  <a:lnTo>
                    <a:pt x="164864" y="4082"/>
                  </a:lnTo>
                  <a:lnTo>
                    <a:pt x="111233" y="15604"/>
                  </a:lnTo>
                  <a:lnTo>
                    <a:pt x="65785" y="33475"/>
                  </a:lnTo>
                  <a:lnTo>
                    <a:pt x="30668" y="56608"/>
                  </a:lnTo>
                  <a:lnTo>
                    <a:pt x="0" y="114299"/>
                  </a:lnTo>
                  <a:lnTo>
                    <a:pt x="8024" y="144682"/>
                  </a:lnTo>
                  <a:lnTo>
                    <a:pt x="65785" y="195119"/>
                  </a:lnTo>
                  <a:lnTo>
                    <a:pt x="111233" y="212993"/>
                  </a:lnTo>
                  <a:lnTo>
                    <a:pt x="164864" y="224516"/>
                  </a:lnTo>
                  <a:lnTo>
                    <a:pt x="224535" y="228599"/>
                  </a:lnTo>
                  <a:lnTo>
                    <a:pt x="284197" y="224516"/>
                  </a:lnTo>
                  <a:lnTo>
                    <a:pt x="337805" y="212993"/>
                  </a:lnTo>
                  <a:lnTo>
                    <a:pt x="383222" y="195119"/>
                  </a:lnTo>
                  <a:lnTo>
                    <a:pt x="418309" y="171986"/>
                  </a:lnTo>
                  <a:lnTo>
                    <a:pt x="448944" y="114299"/>
                  </a:lnTo>
                  <a:lnTo>
                    <a:pt x="440929" y="83912"/>
                  </a:lnTo>
                  <a:lnTo>
                    <a:pt x="383222" y="33475"/>
                  </a:lnTo>
                  <a:lnTo>
                    <a:pt x="337805" y="15604"/>
                  </a:lnTo>
                  <a:lnTo>
                    <a:pt x="284197" y="4082"/>
                  </a:lnTo>
                  <a:lnTo>
                    <a:pt x="224535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012819" y="4131551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0" y="114299"/>
                  </a:moveTo>
                  <a:lnTo>
                    <a:pt x="30668" y="56608"/>
                  </a:lnTo>
                  <a:lnTo>
                    <a:pt x="65785" y="33475"/>
                  </a:lnTo>
                  <a:lnTo>
                    <a:pt x="111233" y="15604"/>
                  </a:lnTo>
                  <a:lnTo>
                    <a:pt x="164864" y="4082"/>
                  </a:lnTo>
                  <a:lnTo>
                    <a:pt x="224535" y="0"/>
                  </a:lnTo>
                  <a:lnTo>
                    <a:pt x="284197" y="4082"/>
                  </a:lnTo>
                  <a:lnTo>
                    <a:pt x="337805" y="15604"/>
                  </a:lnTo>
                  <a:lnTo>
                    <a:pt x="383222" y="33475"/>
                  </a:lnTo>
                  <a:lnTo>
                    <a:pt x="418309" y="56608"/>
                  </a:lnTo>
                  <a:lnTo>
                    <a:pt x="448944" y="114299"/>
                  </a:lnTo>
                  <a:lnTo>
                    <a:pt x="440929" y="144682"/>
                  </a:lnTo>
                  <a:lnTo>
                    <a:pt x="383222" y="195119"/>
                  </a:lnTo>
                  <a:lnTo>
                    <a:pt x="337805" y="212993"/>
                  </a:lnTo>
                  <a:lnTo>
                    <a:pt x="284197" y="224516"/>
                  </a:lnTo>
                  <a:lnTo>
                    <a:pt x="224535" y="228599"/>
                  </a:lnTo>
                  <a:lnTo>
                    <a:pt x="164864" y="224516"/>
                  </a:lnTo>
                  <a:lnTo>
                    <a:pt x="111233" y="212993"/>
                  </a:lnTo>
                  <a:lnTo>
                    <a:pt x="65785" y="195119"/>
                  </a:lnTo>
                  <a:lnTo>
                    <a:pt x="30668" y="171986"/>
                  </a:lnTo>
                  <a:lnTo>
                    <a:pt x="0" y="11429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904738" y="1352740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4" y="0"/>
                  </a:moveTo>
                  <a:lnTo>
                    <a:pt x="0" y="0"/>
                  </a:lnTo>
                  <a:lnTo>
                    <a:pt x="0" y="270814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270814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904738" y="1352740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3" y="357187"/>
                  </a:lnTo>
                  <a:lnTo>
                    <a:pt x="1501393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904738" y="1704416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4" y="0"/>
                  </a:moveTo>
                  <a:lnTo>
                    <a:pt x="0" y="0"/>
                  </a:lnTo>
                  <a:lnTo>
                    <a:pt x="0" y="65582"/>
                  </a:lnTo>
                  <a:lnTo>
                    <a:pt x="0" y="357174"/>
                  </a:lnTo>
                  <a:lnTo>
                    <a:pt x="1501394" y="357174"/>
                  </a:lnTo>
                  <a:lnTo>
                    <a:pt x="1501394" y="65582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904738" y="1704403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3" y="357187"/>
                  </a:lnTo>
                  <a:lnTo>
                    <a:pt x="1501393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902079" y="3276345"/>
            <a:ext cx="5619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99"/>
                </a:solidFill>
                <a:latin typeface="Comic Sans MS"/>
                <a:cs typeface="Comic Sans MS"/>
              </a:rPr>
              <a:t>host</a:t>
            </a:r>
            <a:r>
              <a:rPr sz="1500" spc="-85" dirty="0">
                <a:solidFill>
                  <a:srgbClr val="000099"/>
                </a:solidFill>
                <a:latin typeface="Comic Sans MS"/>
                <a:cs typeface="Comic Sans MS"/>
              </a:rPr>
              <a:t> </a:t>
            </a:r>
            <a:r>
              <a:rPr sz="1500" dirty="0">
                <a:solidFill>
                  <a:srgbClr val="000099"/>
                </a:solidFill>
                <a:latin typeface="Comic Sans MS"/>
                <a:cs typeface="Comic Sans MS"/>
              </a:rPr>
              <a:t>1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157598" y="3266947"/>
            <a:ext cx="5924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99"/>
                </a:solidFill>
                <a:latin typeface="Comic Sans MS"/>
                <a:cs typeface="Comic Sans MS"/>
              </a:rPr>
              <a:t>host</a:t>
            </a:r>
            <a:r>
              <a:rPr sz="1500" spc="-85" dirty="0">
                <a:solidFill>
                  <a:srgbClr val="000099"/>
                </a:solidFill>
                <a:latin typeface="Comic Sans MS"/>
                <a:cs typeface="Comic Sans MS"/>
              </a:rPr>
              <a:t> </a:t>
            </a:r>
            <a:r>
              <a:rPr sz="1500" dirty="0">
                <a:solidFill>
                  <a:srgbClr val="000099"/>
                </a:solidFill>
                <a:latin typeface="Comic Sans MS"/>
                <a:cs typeface="Comic Sans MS"/>
              </a:rPr>
              <a:t>2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583938" y="4145076"/>
            <a:ext cx="914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mic Sans MS"/>
                <a:cs typeface="Comic Sans MS"/>
              </a:rPr>
              <a:t>=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-5" dirty="0">
                <a:latin typeface="Comic Sans MS"/>
                <a:cs typeface="Comic Sans MS"/>
              </a:rPr>
              <a:t>process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983483" y="4145076"/>
            <a:ext cx="814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mic Sans MS"/>
                <a:cs typeface="Comic Sans MS"/>
              </a:rPr>
              <a:t>=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-5" dirty="0">
                <a:latin typeface="Comic Sans MS"/>
                <a:cs typeface="Comic Sans MS"/>
              </a:rPr>
              <a:t>socket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136894" y="1718564"/>
            <a:ext cx="126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transport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5899975" y="2056892"/>
            <a:ext cx="1511300" cy="367030"/>
            <a:chOff x="5899975" y="2056892"/>
            <a:chExt cx="1511300" cy="367030"/>
          </a:xfrm>
        </p:grpSpPr>
        <p:sp>
          <p:nvSpPr>
            <p:cNvPr id="77" name="object 77"/>
            <p:cNvSpPr/>
            <p:nvPr/>
          </p:nvSpPr>
          <p:spPr>
            <a:xfrm>
              <a:off x="5904738" y="2061654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3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3" y="357187"/>
                  </a:lnTo>
                  <a:lnTo>
                    <a:pt x="1501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904738" y="2061654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3" y="357187"/>
                  </a:lnTo>
                  <a:lnTo>
                    <a:pt x="1501393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6136894" y="2075814"/>
            <a:ext cx="126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672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899975" y="2414016"/>
            <a:ext cx="1511300" cy="367030"/>
            <a:chOff x="5899975" y="2414016"/>
            <a:chExt cx="1511300" cy="367030"/>
          </a:xfrm>
        </p:grpSpPr>
        <p:sp>
          <p:nvSpPr>
            <p:cNvPr id="81" name="object 81"/>
            <p:cNvSpPr/>
            <p:nvPr/>
          </p:nvSpPr>
          <p:spPr>
            <a:xfrm>
              <a:off x="5904738" y="2418778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3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3" y="357187"/>
                  </a:lnTo>
                  <a:lnTo>
                    <a:pt x="1501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904738" y="2418778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3" y="357187"/>
                  </a:lnTo>
                  <a:lnTo>
                    <a:pt x="1501393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6136894" y="2433066"/>
            <a:ext cx="126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461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link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5899975" y="2771267"/>
            <a:ext cx="1511300" cy="367030"/>
            <a:chOff x="5899975" y="2771267"/>
            <a:chExt cx="1511300" cy="367030"/>
          </a:xfrm>
        </p:grpSpPr>
        <p:sp>
          <p:nvSpPr>
            <p:cNvPr id="85" name="object 85"/>
            <p:cNvSpPr/>
            <p:nvPr/>
          </p:nvSpPr>
          <p:spPr>
            <a:xfrm>
              <a:off x="5904738" y="2776029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3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3" y="357187"/>
                  </a:lnTo>
                  <a:lnTo>
                    <a:pt x="1501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904738" y="2776029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3" y="357187"/>
                  </a:lnTo>
                  <a:lnTo>
                    <a:pt x="1501393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589521" y="2790189"/>
            <a:ext cx="76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physical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924869" y="1436560"/>
            <a:ext cx="458470" cy="384810"/>
            <a:chOff x="4924869" y="1436560"/>
            <a:chExt cx="458470" cy="384810"/>
          </a:xfrm>
        </p:grpSpPr>
        <p:sp>
          <p:nvSpPr>
            <p:cNvPr id="89" name="object 89"/>
            <p:cNvSpPr/>
            <p:nvPr/>
          </p:nvSpPr>
          <p:spPr>
            <a:xfrm>
              <a:off x="4929632" y="1669910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448868" y="0"/>
                  </a:moveTo>
                  <a:lnTo>
                    <a:pt x="0" y="0"/>
                  </a:lnTo>
                  <a:lnTo>
                    <a:pt x="0" y="146443"/>
                  </a:lnTo>
                  <a:lnTo>
                    <a:pt x="448868" y="146443"/>
                  </a:lnTo>
                  <a:lnTo>
                    <a:pt x="448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929632" y="1669910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0" y="146443"/>
                  </a:moveTo>
                  <a:lnTo>
                    <a:pt x="448868" y="146443"/>
                  </a:lnTo>
                  <a:lnTo>
                    <a:pt x="448868" y="0"/>
                  </a:lnTo>
                  <a:lnTo>
                    <a:pt x="0" y="0"/>
                  </a:lnTo>
                  <a:lnTo>
                    <a:pt x="0" y="146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29632" y="1441322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224408" y="0"/>
                  </a:moveTo>
                  <a:lnTo>
                    <a:pt x="164747" y="4083"/>
                  </a:lnTo>
                  <a:lnTo>
                    <a:pt x="111139" y="15606"/>
                  </a:lnTo>
                  <a:lnTo>
                    <a:pt x="65722" y="33480"/>
                  </a:lnTo>
                  <a:lnTo>
                    <a:pt x="30635" y="56613"/>
                  </a:lnTo>
                  <a:lnTo>
                    <a:pt x="0" y="114300"/>
                  </a:lnTo>
                  <a:lnTo>
                    <a:pt x="8015" y="144682"/>
                  </a:lnTo>
                  <a:lnTo>
                    <a:pt x="65722" y="195119"/>
                  </a:lnTo>
                  <a:lnTo>
                    <a:pt x="111139" y="212993"/>
                  </a:lnTo>
                  <a:lnTo>
                    <a:pt x="164747" y="224516"/>
                  </a:lnTo>
                  <a:lnTo>
                    <a:pt x="224408" y="228600"/>
                  </a:lnTo>
                  <a:lnTo>
                    <a:pt x="284080" y="224516"/>
                  </a:lnTo>
                  <a:lnTo>
                    <a:pt x="337711" y="212993"/>
                  </a:lnTo>
                  <a:lnTo>
                    <a:pt x="383158" y="195119"/>
                  </a:lnTo>
                  <a:lnTo>
                    <a:pt x="418276" y="171986"/>
                  </a:lnTo>
                  <a:lnTo>
                    <a:pt x="448944" y="114300"/>
                  </a:lnTo>
                  <a:lnTo>
                    <a:pt x="440920" y="83917"/>
                  </a:lnTo>
                  <a:lnTo>
                    <a:pt x="383159" y="33480"/>
                  </a:lnTo>
                  <a:lnTo>
                    <a:pt x="337711" y="15606"/>
                  </a:lnTo>
                  <a:lnTo>
                    <a:pt x="284080" y="4083"/>
                  </a:lnTo>
                  <a:lnTo>
                    <a:pt x="224408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929632" y="1441322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0" y="114300"/>
                  </a:moveTo>
                  <a:lnTo>
                    <a:pt x="30635" y="56613"/>
                  </a:lnTo>
                  <a:lnTo>
                    <a:pt x="65722" y="33480"/>
                  </a:lnTo>
                  <a:lnTo>
                    <a:pt x="111139" y="15606"/>
                  </a:lnTo>
                  <a:lnTo>
                    <a:pt x="164747" y="4083"/>
                  </a:lnTo>
                  <a:lnTo>
                    <a:pt x="224408" y="0"/>
                  </a:lnTo>
                  <a:lnTo>
                    <a:pt x="284080" y="4083"/>
                  </a:lnTo>
                  <a:lnTo>
                    <a:pt x="337711" y="15606"/>
                  </a:lnTo>
                  <a:lnTo>
                    <a:pt x="383159" y="33480"/>
                  </a:lnTo>
                  <a:lnTo>
                    <a:pt x="418276" y="56613"/>
                  </a:lnTo>
                  <a:lnTo>
                    <a:pt x="448944" y="114300"/>
                  </a:lnTo>
                  <a:lnTo>
                    <a:pt x="440920" y="144682"/>
                  </a:lnTo>
                  <a:lnTo>
                    <a:pt x="383158" y="195119"/>
                  </a:lnTo>
                  <a:lnTo>
                    <a:pt x="337711" y="212993"/>
                  </a:lnTo>
                  <a:lnTo>
                    <a:pt x="284080" y="224516"/>
                  </a:lnTo>
                  <a:lnTo>
                    <a:pt x="224408" y="228600"/>
                  </a:lnTo>
                  <a:lnTo>
                    <a:pt x="164747" y="224516"/>
                  </a:lnTo>
                  <a:lnTo>
                    <a:pt x="111139" y="212993"/>
                  </a:lnTo>
                  <a:lnTo>
                    <a:pt x="65722" y="195119"/>
                  </a:lnTo>
                  <a:lnTo>
                    <a:pt x="30635" y="171986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3419983" y="1418653"/>
            <a:ext cx="2051685" cy="26479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205104">
              <a:lnSpc>
                <a:spcPts val="1875"/>
              </a:lnSpc>
              <a:spcBef>
                <a:spcPts val="210"/>
              </a:spcBef>
            </a:pPr>
            <a:r>
              <a:rPr sz="2700" spc="-7" baseline="1543" dirty="0">
                <a:latin typeface="Calibri"/>
                <a:cs typeface="Calibri"/>
              </a:rPr>
              <a:t>P1</a:t>
            </a:r>
            <a:r>
              <a:rPr sz="2700" spc="217" baseline="154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application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2700" b="1" spc="-37" baseline="10802" dirty="0">
                <a:latin typeface="Calibri"/>
                <a:cs typeface="Calibri"/>
              </a:rPr>
              <a:t>P2</a:t>
            </a:r>
            <a:endParaRPr sz="2700" baseline="10802">
              <a:latin typeface="Calibri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5977445" y="1390078"/>
            <a:ext cx="458470" cy="384810"/>
            <a:chOff x="5977445" y="1390078"/>
            <a:chExt cx="458470" cy="384810"/>
          </a:xfrm>
        </p:grpSpPr>
        <p:sp>
          <p:nvSpPr>
            <p:cNvPr id="95" name="object 95"/>
            <p:cNvSpPr/>
            <p:nvPr/>
          </p:nvSpPr>
          <p:spPr>
            <a:xfrm>
              <a:off x="5982208" y="1623555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448868" y="0"/>
                  </a:moveTo>
                  <a:lnTo>
                    <a:pt x="0" y="0"/>
                  </a:lnTo>
                  <a:lnTo>
                    <a:pt x="0" y="146443"/>
                  </a:lnTo>
                  <a:lnTo>
                    <a:pt x="448868" y="146443"/>
                  </a:lnTo>
                  <a:lnTo>
                    <a:pt x="448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982208" y="1623555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0" y="146443"/>
                  </a:moveTo>
                  <a:lnTo>
                    <a:pt x="448868" y="146443"/>
                  </a:lnTo>
                  <a:lnTo>
                    <a:pt x="448868" y="0"/>
                  </a:lnTo>
                  <a:lnTo>
                    <a:pt x="0" y="0"/>
                  </a:lnTo>
                  <a:lnTo>
                    <a:pt x="0" y="146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982208" y="1394841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224408" y="0"/>
                  </a:moveTo>
                  <a:lnTo>
                    <a:pt x="164747" y="4083"/>
                  </a:lnTo>
                  <a:lnTo>
                    <a:pt x="111139" y="15606"/>
                  </a:lnTo>
                  <a:lnTo>
                    <a:pt x="65722" y="33480"/>
                  </a:lnTo>
                  <a:lnTo>
                    <a:pt x="30635" y="56613"/>
                  </a:lnTo>
                  <a:lnTo>
                    <a:pt x="0" y="114300"/>
                  </a:lnTo>
                  <a:lnTo>
                    <a:pt x="8015" y="144682"/>
                  </a:lnTo>
                  <a:lnTo>
                    <a:pt x="65722" y="195119"/>
                  </a:lnTo>
                  <a:lnTo>
                    <a:pt x="111139" y="212993"/>
                  </a:lnTo>
                  <a:lnTo>
                    <a:pt x="164747" y="224516"/>
                  </a:lnTo>
                  <a:lnTo>
                    <a:pt x="224408" y="228600"/>
                  </a:lnTo>
                  <a:lnTo>
                    <a:pt x="284070" y="224516"/>
                  </a:lnTo>
                  <a:lnTo>
                    <a:pt x="337678" y="212993"/>
                  </a:lnTo>
                  <a:lnTo>
                    <a:pt x="383095" y="195119"/>
                  </a:lnTo>
                  <a:lnTo>
                    <a:pt x="418182" y="171986"/>
                  </a:lnTo>
                  <a:lnTo>
                    <a:pt x="448817" y="114300"/>
                  </a:lnTo>
                  <a:lnTo>
                    <a:pt x="440802" y="83917"/>
                  </a:lnTo>
                  <a:lnTo>
                    <a:pt x="383095" y="33480"/>
                  </a:lnTo>
                  <a:lnTo>
                    <a:pt x="337678" y="15606"/>
                  </a:lnTo>
                  <a:lnTo>
                    <a:pt x="284070" y="4083"/>
                  </a:lnTo>
                  <a:lnTo>
                    <a:pt x="224408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982208" y="1394841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0" y="114300"/>
                  </a:moveTo>
                  <a:lnTo>
                    <a:pt x="30635" y="56613"/>
                  </a:lnTo>
                  <a:lnTo>
                    <a:pt x="65722" y="33480"/>
                  </a:lnTo>
                  <a:lnTo>
                    <a:pt x="111139" y="15606"/>
                  </a:lnTo>
                  <a:lnTo>
                    <a:pt x="164747" y="4083"/>
                  </a:lnTo>
                  <a:lnTo>
                    <a:pt x="224408" y="0"/>
                  </a:lnTo>
                  <a:lnTo>
                    <a:pt x="284070" y="4083"/>
                  </a:lnTo>
                  <a:lnTo>
                    <a:pt x="337678" y="15606"/>
                  </a:lnTo>
                  <a:lnTo>
                    <a:pt x="383095" y="33480"/>
                  </a:lnTo>
                  <a:lnTo>
                    <a:pt x="418182" y="56613"/>
                  </a:lnTo>
                  <a:lnTo>
                    <a:pt x="448817" y="114300"/>
                  </a:lnTo>
                  <a:lnTo>
                    <a:pt x="440802" y="144682"/>
                  </a:lnTo>
                  <a:lnTo>
                    <a:pt x="383095" y="195119"/>
                  </a:lnTo>
                  <a:lnTo>
                    <a:pt x="337678" y="212993"/>
                  </a:lnTo>
                  <a:lnTo>
                    <a:pt x="284070" y="224516"/>
                  </a:lnTo>
                  <a:lnTo>
                    <a:pt x="224408" y="228600"/>
                  </a:lnTo>
                  <a:lnTo>
                    <a:pt x="164747" y="224516"/>
                  </a:lnTo>
                  <a:lnTo>
                    <a:pt x="111139" y="212993"/>
                  </a:lnTo>
                  <a:lnTo>
                    <a:pt x="65722" y="195119"/>
                  </a:lnTo>
                  <a:lnTo>
                    <a:pt x="30635" y="171986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5904738" y="1352740"/>
            <a:ext cx="1501775" cy="2940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212725">
              <a:lnSpc>
                <a:spcPts val="2105"/>
              </a:lnSpc>
              <a:spcBef>
                <a:spcPts val="210"/>
              </a:spcBef>
            </a:pPr>
            <a:r>
              <a:rPr sz="2700" spc="-44" baseline="4629" dirty="0">
                <a:latin typeface="Calibri"/>
                <a:cs typeface="Calibri"/>
              </a:rPr>
              <a:t>P4</a:t>
            </a:r>
            <a:r>
              <a:rPr sz="1800" spc="-30" dirty="0"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4420108" y="1747266"/>
            <a:ext cx="1717039" cy="1266825"/>
            <a:chOff x="4420108" y="1747266"/>
            <a:chExt cx="1717039" cy="1266825"/>
          </a:xfrm>
        </p:grpSpPr>
        <p:sp>
          <p:nvSpPr>
            <p:cNvPr id="101" name="object 101"/>
            <p:cNvSpPr/>
            <p:nvPr/>
          </p:nvSpPr>
          <p:spPr>
            <a:xfrm>
              <a:off x="6127369" y="1747266"/>
              <a:ext cx="0" cy="1257300"/>
            </a:xfrm>
            <a:custGeom>
              <a:avLst/>
              <a:gdLst/>
              <a:ahLst/>
              <a:cxnLst/>
              <a:rect l="l" t="t" r="r" b="b"/>
              <a:pathLst>
                <a:path h="1257300">
                  <a:moveTo>
                    <a:pt x="0" y="0"/>
                  </a:moveTo>
                  <a:lnTo>
                    <a:pt x="0" y="125730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437888" y="1805432"/>
              <a:ext cx="350520" cy="1184275"/>
            </a:xfrm>
            <a:custGeom>
              <a:avLst/>
              <a:gdLst/>
              <a:ahLst/>
              <a:cxnLst/>
              <a:rect l="l" t="t" r="r" b="b"/>
              <a:pathLst>
                <a:path w="350520" h="1184275">
                  <a:moveTo>
                    <a:pt x="276032" y="26426"/>
                  </a:moveTo>
                  <a:lnTo>
                    <a:pt x="8254" y="136651"/>
                  </a:lnTo>
                  <a:lnTo>
                    <a:pt x="4699" y="138175"/>
                  </a:lnTo>
                  <a:lnTo>
                    <a:pt x="2412" y="141604"/>
                  </a:lnTo>
                  <a:lnTo>
                    <a:pt x="0" y="1183639"/>
                  </a:lnTo>
                  <a:lnTo>
                    <a:pt x="19050" y="1183766"/>
                  </a:lnTo>
                  <a:lnTo>
                    <a:pt x="21442" y="154304"/>
                  </a:lnTo>
                  <a:lnTo>
                    <a:pt x="15621" y="154304"/>
                  </a:lnTo>
                  <a:lnTo>
                    <a:pt x="21462" y="145541"/>
                  </a:lnTo>
                  <a:lnTo>
                    <a:pt x="36876" y="145541"/>
                  </a:lnTo>
                  <a:lnTo>
                    <a:pt x="283240" y="43972"/>
                  </a:lnTo>
                  <a:lnTo>
                    <a:pt x="276032" y="26426"/>
                  </a:lnTo>
                  <a:close/>
                </a:path>
                <a:path w="350520" h="1184275">
                  <a:moveTo>
                    <a:pt x="21462" y="145541"/>
                  </a:moveTo>
                  <a:lnTo>
                    <a:pt x="15621" y="154304"/>
                  </a:lnTo>
                  <a:lnTo>
                    <a:pt x="21448" y="151902"/>
                  </a:lnTo>
                  <a:lnTo>
                    <a:pt x="21462" y="145541"/>
                  </a:lnTo>
                  <a:close/>
                </a:path>
                <a:path w="350520" h="1184275">
                  <a:moveTo>
                    <a:pt x="21448" y="151902"/>
                  </a:moveTo>
                  <a:lnTo>
                    <a:pt x="15621" y="154304"/>
                  </a:lnTo>
                  <a:lnTo>
                    <a:pt x="21442" y="154304"/>
                  </a:lnTo>
                  <a:lnTo>
                    <a:pt x="21448" y="151902"/>
                  </a:lnTo>
                  <a:close/>
                </a:path>
                <a:path w="350520" h="1184275">
                  <a:moveTo>
                    <a:pt x="36876" y="145541"/>
                  </a:moveTo>
                  <a:lnTo>
                    <a:pt x="21462" y="145541"/>
                  </a:lnTo>
                  <a:lnTo>
                    <a:pt x="21448" y="151902"/>
                  </a:lnTo>
                  <a:lnTo>
                    <a:pt x="36876" y="145541"/>
                  </a:lnTo>
                  <a:close/>
                </a:path>
                <a:path w="350520" h="1184275">
                  <a:moveTo>
                    <a:pt x="336746" y="21589"/>
                  </a:moveTo>
                  <a:lnTo>
                    <a:pt x="287782" y="21589"/>
                  </a:lnTo>
                  <a:lnTo>
                    <a:pt x="295021" y="39115"/>
                  </a:lnTo>
                  <a:lnTo>
                    <a:pt x="283240" y="43972"/>
                  </a:lnTo>
                  <a:lnTo>
                    <a:pt x="294132" y="70484"/>
                  </a:lnTo>
                  <a:lnTo>
                    <a:pt x="336746" y="21589"/>
                  </a:lnTo>
                  <a:close/>
                </a:path>
                <a:path w="350520" h="1184275">
                  <a:moveTo>
                    <a:pt x="287782" y="21589"/>
                  </a:moveTo>
                  <a:lnTo>
                    <a:pt x="276032" y="26426"/>
                  </a:lnTo>
                  <a:lnTo>
                    <a:pt x="283240" y="43972"/>
                  </a:lnTo>
                  <a:lnTo>
                    <a:pt x="295021" y="39115"/>
                  </a:lnTo>
                  <a:lnTo>
                    <a:pt x="287782" y="21589"/>
                  </a:lnTo>
                  <a:close/>
                </a:path>
                <a:path w="350520" h="1184275">
                  <a:moveTo>
                    <a:pt x="265175" y="0"/>
                  </a:moveTo>
                  <a:lnTo>
                    <a:pt x="276032" y="26426"/>
                  </a:lnTo>
                  <a:lnTo>
                    <a:pt x="287782" y="21589"/>
                  </a:lnTo>
                  <a:lnTo>
                    <a:pt x="336746" y="21589"/>
                  </a:lnTo>
                  <a:lnTo>
                    <a:pt x="350138" y="6222"/>
                  </a:lnTo>
                  <a:lnTo>
                    <a:pt x="2651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429633" y="2993898"/>
              <a:ext cx="1697989" cy="10795"/>
            </a:xfrm>
            <a:custGeom>
              <a:avLst/>
              <a:gdLst/>
              <a:ahLst/>
              <a:cxnLst/>
              <a:rect l="l" t="t" r="r" b="b"/>
              <a:pathLst>
                <a:path w="1697989" h="10794">
                  <a:moveTo>
                    <a:pt x="1697736" y="1066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6488048" y="3276345"/>
            <a:ext cx="5924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99"/>
                </a:solidFill>
                <a:latin typeface="Comic Sans MS"/>
                <a:cs typeface="Comic Sans MS"/>
              </a:rPr>
              <a:t>host</a:t>
            </a:r>
            <a:r>
              <a:rPr sz="1500" spc="-85" dirty="0">
                <a:solidFill>
                  <a:srgbClr val="000099"/>
                </a:solidFill>
                <a:latin typeface="Comic Sans MS"/>
                <a:cs typeface="Comic Sans MS"/>
              </a:rPr>
              <a:t> </a:t>
            </a:r>
            <a:r>
              <a:rPr sz="1500" dirty="0">
                <a:solidFill>
                  <a:srgbClr val="000099"/>
                </a:solidFill>
                <a:latin typeface="Comic Sans MS"/>
                <a:cs typeface="Comic Sans MS"/>
              </a:rPr>
              <a:t>3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05" name="object 10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06" name="object 10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208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416" y="1198194"/>
            <a:ext cx="6122797" cy="33812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5770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Multiplexing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De-multiplexing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209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860" cy="2343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635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condition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when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receiver‟s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information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does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match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sender‟s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During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transmission,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digital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signals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suffer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from </a:t>
            </a:r>
            <a:r>
              <a:rPr sz="20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noise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ntroduce</a:t>
            </a:r>
            <a:r>
              <a:rPr sz="2000" u="heavy" spc="2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error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travelling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2000" u="heavy" spc="-10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may</a:t>
            </a:r>
            <a:r>
              <a:rPr sz="2000" u="heavy" spc="10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change</a:t>
            </a:r>
            <a:r>
              <a:rPr sz="2000" u="heavy" spc="-2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2000" u="heavy" spc="-10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0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or</a:t>
            </a:r>
            <a:r>
              <a:rPr sz="20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vice-vers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Note: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Error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Detecting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Codes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(Implemented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either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Transport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Layer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OSI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7239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0195" y="1419605"/>
            <a:ext cx="1562735" cy="0"/>
          </a:xfrm>
          <a:custGeom>
            <a:avLst/>
            <a:gdLst/>
            <a:ahLst/>
            <a:cxnLst/>
            <a:rect l="l" t="t" r="r" b="b"/>
            <a:pathLst>
              <a:path w="1562734">
                <a:moveTo>
                  <a:pt x="0" y="0"/>
                </a:moveTo>
                <a:lnTo>
                  <a:pt x="1562353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21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sp>
          <p:nvSpPr>
            <p:cNvPr id="6" name="object 6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652587" y="1119021"/>
            <a:ext cx="5389245" cy="3660140"/>
            <a:chOff x="1652587" y="1119021"/>
            <a:chExt cx="5389245" cy="36601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57350" y="2631249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4" y="0"/>
                  </a:moveTo>
                  <a:lnTo>
                    <a:pt x="0" y="0"/>
                  </a:lnTo>
                  <a:lnTo>
                    <a:pt x="0" y="280974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280974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57350" y="2631249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4" y="357187"/>
                  </a:lnTo>
                  <a:lnTo>
                    <a:pt x="1501394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57350" y="2988500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1501394" y="0"/>
                  </a:moveTo>
                  <a:lnTo>
                    <a:pt x="0" y="0"/>
                  </a:lnTo>
                  <a:lnTo>
                    <a:pt x="0" y="70167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70167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57350" y="2988500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0" y="357187"/>
                  </a:moveTo>
                  <a:lnTo>
                    <a:pt x="1501394" y="357187"/>
                  </a:lnTo>
                  <a:lnTo>
                    <a:pt x="1501394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5770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Multiplexing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De-multiplexing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2112" y="3010357"/>
            <a:ext cx="1202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transport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52587" y="3340861"/>
            <a:ext cx="1511300" cy="367030"/>
            <a:chOff x="1652587" y="3340861"/>
            <a:chExt cx="1511300" cy="367030"/>
          </a:xfrm>
        </p:grpSpPr>
        <p:sp>
          <p:nvSpPr>
            <p:cNvPr id="18" name="object 18"/>
            <p:cNvSpPr/>
            <p:nvPr/>
          </p:nvSpPr>
          <p:spPr>
            <a:xfrm>
              <a:off x="1657350" y="3345624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1501394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57350" y="3345624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0" y="357187"/>
                  </a:moveTo>
                  <a:lnTo>
                    <a:pt x="1501394" y="357187"/>
                  </a:lnTo>
                  <a:lnTo>
                    <a:pt x="1501394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62112" y="3367785"/>
            <a:ext cx="120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network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52587" y="3698087"/>
            <a:ext cx="1511300" cy="367030"/>
            <a:chOff x="1652587" y="3698087"/>
            <a:chExt cx="1511300" cy="367030"/>
          </a:xfrm>
        </p:grpSpPr>
        <p:sp>
          <p:nvSpPr>
            <p:cNvPr id="22" name="object 22"/>
            <p:cNvSpPr/>
            <p:nvPr/>
          </p:nvSpPr>
          <p:spPr>
            <a:xfrm>
              <a:off x="1657350" y="3702849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1501394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57350" y="3702849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0" y="357187"/>
                  </a:moveTo>
                  <a:lnTo>
                    <a:pt x="1501394" y="357187"/>
                  </a:lnTo>
                  <a:lnTo>
                    <a:pt x="1501394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62112" y="3725062"/>
            <a:ext cx="120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link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52587" y="4055274"/>
            <a:ext cx="1511300" cy="367030"/>
            <a:chOff x="1652587" y="4055274"/>
            <a:chExt cx="1511300" cy="367030"/>
          </a:xfrm>
        </p:grpSpPr>
        <p:sp>
          <p:nvSpPr>
            <p:cNvPr id="26" name="object 26"/>
            <p:cNvSpPr/>
            <p:nvPr/>
          </p:nvSpPr>
          <p:spPr>
            <a:xfrm>
              <a:off x="1657350" y="4060037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1501394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57350" y="4060037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0" y="357187"/>
                  </a:moveTo>
                  <a:lnTo>
                    <a:pt x="1501394" y="357187"/>
                  </a:lnTo>
                  <a:lnTo>
                    <a:pt x="1501394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13738" y="4082288"/>
            <a:ext cx="79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ph</a:t>
            </a:r>
            <a:r>
              <a:rPr sz="1800" spc="20" dirty="0">
                <a:latin typeface="Times New Roman"/>
                <a:cs typeface="Times New Roman"/>
              </a:rPr>
              <a:t>y</a:t>
            </a:r>
            <a:r>
              <a:rPr sz="1800" spc="-5" dirty="0">
                <a:latin typeface="Times New Roman"/>
                <a:cs typeface="Times New Roman"/>
              </a:rPr>
              <a:t>sic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32580" y="2889618"/>
            <a:ext cx="448945" cy="146685"/>
          </a:xfrm>
          <a:custGeom>
            <a:avLst/>
            <a:gdLst/>
            <a:ahLst/>
            <a:cxnLst/>
            <a:rect l="l" t="t" r="r" b="b"/>
            <a:pathLst>
              <a:path w="448945" h="146685">
                <a:moveTo>
                  <a:pt x="0" y="146443"/>
                </a:moveTo>
                <a:lnTo>
                  <a:pt x="448868" y="146443"/>
                </a:lnTo>
                <a:lnTo>
                  <a:pt x="448868" y="0"/>
                </a:lnTo>
                <a:lnTo>
                  <a:pt x="0" y="0"/>
                </a:lnTo>
                <a:lnTo>
                  <a:pt x="0" y="14644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767582" y="2656204"/>
            <a:ext cx="24066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4"/>
              </a:lnSpc>
            </a:pPr>
            <a:r>
              <a:rPr sz="1800" spc="-10" dirty="0">
                <a:latin typeface="Times New Roman"/>
                <a:cs typeface="Times New Roman"/>
              </a:rPr>
              <a:t>P1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99619" y="2567051"/>
            <a:ext cx="1511300" cy="723900"/>
            <a:chOff x="6099619" y="2567051"/>
            <a:chExt cx="1511300" cy="723900"/>
          </a:xfrm>
        </p:grpSpPr>
        <p:sp>
          <p:nvSpPr>
            <p:cNvPr id="32" name="object 32"/>
            <p:cNvSpPr/>
            <p:nvPr/>
          </p:nvSpPr>
          <p:spPr>
            <a:xfrm>
              <a:off x="6104382" y="2571813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1501394" y="0"/>
                  </a:moveTo>
                  <a:lnTo>
                    <a:pt x="0" y="0"/>
                  </a:lnTo>
                  <a:lnTo>
                    <a:pt x="0" y="276148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276148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04382" y="2571813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5">
                  <a:moveTo>
                    <a:pt x="0" y="357187"/>
                  </a:moveTo>
                  <a:lnTo>
                    <a:pt x="1501393" y="357187"/>
                  </a:lnTo>
                  <a:lnTo>
                    <a:pt x="1501393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04382" y="2928937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1501394" y="0"/>
                  </a:moveTo>
                  <a:lnTo>
                    <a:pt x="0" y="0"/>
                  </a:lnTo>
                  <a:lnTo>
                    <a:pt x="0" y="65468"/>
                  </a:lnTo>
                  <a:lnTo>
                    <a:pt x="0" y="357187"/>
                  </a:lnTo>
                  <a:lnTo>
                    <a:pt x="1501394" y="357187"/>
                  </a:lnTo>
                  <a:lnTo>
                    <a:pt x="1501394" y="65468"/>
                  </a:lnTo>
                  <a:lnTo>
                    <a:pt x="1501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04382" y="2928937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0" y="357187"/>
                  </a:moveTo>
                  <a:lnTo>
                    <a:pt x="1501393" y="357187"/>
                  </a:lnTo>
                  <a:lnTo>
                    <a:pt x="1501393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36538" y="2950845"/>
            <a:ext cx="126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transport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099619" y="3281426"/>
            <a:ext cx="1511300" cy="367030"/>
            <a:chOff x="6099619" y="3281426"/>
            <a:chExt cx="1511300" cy="367030"/>
          </a:xfrm>
        </p:grpSpPr>
        <p:sp>
          <p:nvSpPr>
            <p:cNvPr id="38" name="object 38"/>
            <p:cNvSpPr/>
            <p:nvPr/>
          </p:nvSpPr>
          <p:spPr>
            <a:xfrm>
              <a:off x="6104382" y="3286188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1501393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3" y="357187"/>
                  </a:lnTo>
                  <a:lnTo>
                    <a:pt x="1501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04382" y="3286188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0" y="357187"/>
                  </a:moveTo>
                  <a:lnTo>
                    <a:pt x="1501393" y="357187"/>
                  </a:lnTo>
                  <a:lnTo>
                    <a:pt x="1501393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336538" y="3308096"/>
            <a:ext cx="126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network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099619" y="3638550"/>
            <a:ext cx="1511300" cy="367030"/>
            <a:chOff x="6099619" y="3638550"/>
            <a:chExt cx="1511300" cy="367030"/>
          </a:xfrm>
        </p:grpSpPr>
        <p:sp>
          <p:nvSpPr>
            <p:cNvPr id="42" name="object 42"/>
            <p:cNvSpPr/>
            <p:nvPr/>
          </p:nvSpPr>
          <p:spPr>
            <a:xfrm>
              <a:off x="6104382" y="3643312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1501393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3" y="357187"/>
                  </a:lnTo>
                  <a:lnTo>
                    <a:pt x="1501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04382" y="3643312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0" y="357187"/>
                  </a:moveTo>
                  <a:lnTo>
                    <a:pt x="1501393" y="357187"/>
                  </a:lnTo>
                  <a:lnTo>
                    <a:pt x="1501393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336538" y="3665321"/>
            <a:ext cx="12649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461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link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099619" y="3995737"/>
            <a:ext cx="1511300" cy="367030"/>
            <a:chOff x="6099619" y="3995737"/>
            <a:chExt cx="1511300" cy="367030"/>
          </a:xfrm>
        </p:grpSpPr>
        <p:sp>
          <p:nvSpPr>
            <p:cNvPr id="46" name="object 46"/>
            <p:cNvSpPr/>
            <p:nvPr/>
          </p:nvSpPr>
          <p:spPr>
            <a:xfrm>
              <a:off x="6104382" y="4000500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1501393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1501393" y="357187"/>
                  </a:lnTo>
                  <a:lnTo>
                    <a:pt x="1501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04382" y="4000500"/>
              <a:ext cx="1501775" cy="357505"/>
            </a:xfrm>
            <a:custGeom>
              <a:avLst/>
              <a:gdLst/>
              <a:ahLst/>
              <a:cxnLst/>
              <a:rect l="l" t="t" r="r" b="b"/>
              <a:pathLst>
                <a:path w="1501775" h="357504">
                  <a:moveTo>
                    <a:pt x="0" y="357187"/>
                  </a:moveTo>
                  <a:lnTo>
                    <a:pt x="1501393" y="357187"/>
                  </a:lnTo>
                  <a:lnTo>
                    <a:pt x="1501393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758685" y="4022852"/>
            <a:ext cx="79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ph</a:t>
            </a:r>
            <a:r>
              <a:rPr sz="1800" spc="20" dirty="0">
                <a:latin typeface="Times New Roman"/>
                <a:cs typeface="Times New Roman"/>
              </a:rPr>
              <a:t>y</a:t>
            </a:r>
            <a:r>
              <a:rPr sz="1800" spc="-5" dirty="0">
                <a:latin typeface="Times New Roman"/>
                <a:cs typeface="Times New Roman"/>
              </a:rPr>
              <a:t>sic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04069" y="2626486"/>
            <a:ext cx="2061210" cy="724535"/>
            <a:chOff x="3604069" y="2626486"/>
            <a:chExt cx="2061210" cy="724535"/>
          </a:xfrm>
        </p:grpSpPr>
        <p:sp>
          <p:nvSpPr>
            <p:cNvPr id="50" name="object 50"/>
            <p:cNvSpPr/>
            <p:nvPr/>
          </p:nvSpPr>
          <p:spPr>
            <a:xfrm>
              <a:off x="3608832" y="2631249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5">
                  <a:moveTo>
                    <a:pt x="2051431" y="0"/>
                  </a:moveTo>
                  <a:lnTo>
                    <a:pt x="0" y="0"/>
                  </a:lnTo>
                  <a:lnTo>
                    <a:pt x="0" y="263194"/>
                  </a:lnTo>
                  <a:lnTo>
                    <a:pt x="0" y="285800"/>
                  </a:lnTo>
                  <a:lnTo>
                    <a:pt x="0" y="357187"/>
                  </a:lnTo>
                  <a:lnTo>
                    <a:pt x="2051431" y="357187"/>
                  </a:lnTo>
                  <a:lnTo>
                    <a:pt x="2051431" y="285800"/>
                  </a:lnTo>
                  <a:lnTo>
                    <a:pt x="2051431" y="263194"/>
                  </a:lnTo>
                  <a:lnTo>
                    <a:pt x="2051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08832" y="2631249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5">
                  <a:moveTo>
                    <a:pt x="0" y="357187"/>
                  </a:moveTo>
                  <a:lnTo>
                    <a:pt x="2051431" y="357187"/>
                  </a:lnTo>
                  <a:lnTo>
                    <a:pt x="2051431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608832" y="2988500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4">
                  <a:moveTo>
                    <a:pt x="70231" y="0"/>
                  </a:moveTo>
                  <a:lnTo>
                    <a:pt x="0" y="0"/>
                  </a:lnTo>
                  <a:lnTo>
                    <a:pt x="0" y="52387"/>
                  </a:lnTo>
                  <a:lnTo>
                    <a:pt x="70231" y="52387"/>
                  </a:lnTo>
                  <a:lnTo>
                    <a:pt x="70231" y="0"/>
                  </a:lnTo>
                  <a:close/>
                </a:path>
                <a:path w="2051685" h="357504">
                  <a:moveTo>
                    <a:pt x="2051431" y="74993"/>
                  </a:moveTo>
                  <a:lnTo>
                    <a:pt x="0" y="74993"/>
                  </a:lnTo>
                  <a:lnTo>
                    <a:pt x="0" y="357187"/>
                  </a:lnTo>
                  <a:lnTo>
                    <a:pt x="2051431" y="357187"/>
                  </a:lnTo>
                  <a:lnTo>
                    <a:pt x="2051431" y="74993"/>
                  </a:lnTo>
                  <a:close/>
                </a:path>
                <a:path w="2051685" h="357504">
                  <a:moveTo>
                    <a:pt x="2051431" y="0"/>
                  </a:moveTo>
                  <a:lnTo>
                    <a:pt x="519099" y="0"/>
                  </a:lnTo>
                  <a:lnTo>
                    <a:pt x="519099" y="52387"/>
                  </a:lnTo>
                  <a:lnTo>
                    <a:pt x="2051431" y="52387"/>
                  </a:lnTo>
                  <a:lnTo>
                    <a:pt x="2051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608832" y="2988500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4">
                  <a:moveTo>
                    <a:pt x="0" y="357187"/>
                  </a:moveTo>
                  <a:lnTo>
                    <a:pt x="2051431" y="357187"/>
                  </a:lnTo>
                  <a:lnTo>
                    <a:pt x="2051431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608832" y="3056635"/>
            <a:ext cx="2051685" cy="2895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8580">
              <a:lnSpc>
                <a:spcPts val="1900"/>
              </a:lnSpc>
            </a:pPr>
            <a:r>
              <a:rPr sz="1800" dirty="0">
                <a:latin typeface="Times New Roman"/>
                <a:cs typeface="Times New Roman"/>
              </a:rPr>
              <a:t>transport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608832" y="3345624"/>
            <a:ext cx="2051685" cy="357505"/>
          </a:xfrm>
          <a:custGeom>
            <a:avLst/>
            <a:gdLst/>
            <a:ahLst/>
            <a:cxnLst/>
            <a:rect l="l" t="t" r="r" b="b"/>
            <a:pathLst>
              <a:path w="2051685" h="357504">
                <a:moveTo>
                  <a:pt x="2051431" y="0"/>
                </a:moveTo>
                <a:lnTo>
                  <a:pt x="0" y="0"/>
                </a:lnTo>
                <a:lnTo>
                  <a:pt x="0" y="357187"/>
                </a:lnTo>
                <a:lnTo>
                  <a:pt x="2051431" y="357187"/>
                </a:lnTo>
                <a:lnTo>
                  <a:pt x="20514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608832" y="3345656"/>
            <a:ext cx="2051685" cy="3575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Times New Roman"/>
                <a:cs typeface="Times New Roman"/>
              </a:rPr>
              <a:t>network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608832" y="3702849"/>
            <a:ext cx="2051685" cy="357505"/>
          </a:xfrm>
          <a:custGeom>
            <a:avLst/>
            <a:gdLst/>
            <a:ahLst/>
            <a:cxnLst/>
            <a:rect l="l" t="t" r="r" b="b"/>
            <a:pathLst>
              <a:path w="2051685" h="357504">
                <a:moveTo>
                  <a:pt x="2051431" y="0"/>
                </a:moveTo>
                <a:lnTo>
                  <a:pt x="0" y="0"/>
                </a:lnTo>
                <a:lnTo>
                  <a:pt x="0" y="357187"/>
                </a:lnTo>
                <a:lnTo>
                  <a:pt x="2051431" y="357187"/>
                </a:lnTo>
                <a:lnTo>
                  <a:pt x="20514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608832" y="3702830"/>
            <a:ext cx="2051685" cy="3575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Times New Roman"/>
                <a:cs typeface="Times New Roman"/>
              </a:rPr>
              <a:t>link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4069" y="4055274"/>
            <a:ext cx="2061210" cy="367030"/>
            <a:chOff x="3604069" y="4055274"/>
            <a:chExt cx="2061210" cy="367030"/>
          </a:xfrm>
        </p:grpSpPr>
        <p:sp>
          <p:nvSpPr>
            <p:cNvPr id="60" name="object 60"/>
            <p:cNvSpPr/>
            <p:nvPr/>
          </p:nvSpPr>
          <p:spPr>
            <a:xfrm>
              <a:off x="3608832" y="4060037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4">
                  <a:moveTo>
                    <a:pt x="2051431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2051431" y="357187"/>
                  </a:lnTo>
                  <a:lnTo>
                    <a:pt x="2051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608832" y="4060037"/>
              <a:ext cx="2051685" cy="357505"/>
            </a:xfrm>
            <a:custGeom>
              <a:avLst/>
              <a:gdLst/>
              <a:ahLst/>
              <a:cxnLst/>
              <a:rect l="l" t="t" r="r" b="b"/>
              <a:pathLst>
                <a:path w="2051685" h="357504">
                  <a:moveTo>
                    <a:pt x="0" y="357187"/>
                  </a:moveTo>
                  <a:lnTo>
                    <a:pt x="2051431" y="357187"/>
                  </a:lnTo>
                  <a:lnTo>
                    <a:pt x="2051431" y="0"/>
                  </a:lnTo>
                  <a:lnTo>
                    <a:pt x="0" y="0"/>
                  </a:lnTo>
                  <a:lnTo>
                    <a:pt x="0" y="3571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613594" y="4254106"/>
            <a:ext cx="2042160" cy="1587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905"/>
              </a:lnSpc>
            </a:pPr>
            <a:r>
              <a:rPr sz="1800" dirty="0">
                <a:latin typeface="Times New Roman"/>
                <a:cs typeface="Times New Roman"/>
              </a:rPr>
              <a:t>physical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596705" y="2661094"/>
            <a:ext cx="2986405" cy="402590"/>
            <a:chOff x="2596705" y="2661094"/>
            <a:chExt cx="2986405" cy="402590"/>
          </a:xfrm>
        </p:grpSpPr>
        <p:sp>
          <p:nvSpPr>
            <p:cNvPr id="64" name="object 64"/>
            <p:cNvSpPr/>
            <p:nvPr/>
          </p:nvSpPr>
          <p:spPr>
            <a:xfrm>
              <a:off x="5129275" y="2894444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448868" y="0"/>
                  </a:moveTo>
                  <a:lnTo>
                    <a:pt x="0" y="0"/>
                  </a:lnTo>
                  <a:lnTo>
                    <a:pt x="0" y="146443"/>
                  </a:lnTo>
                  <a:lnTo>
                    <a:pt x="448868" y="146443"/>
                  </a:lnTo>
                  <a:lnTo>
                    <a:pt x="448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129275" y="2894444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0" y="146443"/>
                  </a:moveTo>
                  <a:lnTo>
                    <a:pt x="448868" y="146443"/>
                  </a:lnTo>
                  <a:lnTo>
                    <a:pt x="448868" y="0"/>
                  </a:lnTo>
                  <a:lnTo>
                    <a:pt x="0" y="0"/>
                  </a:lnTo>
                  <a:lnTo>
                    <a:pt x="0" y="146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129275" y="2665857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224409" y="0"/>
                  </a:moveTo>
                  <a:lnTo>
                    <a:pt x="164747" y="4083"/>
                  </a:lnTo>
                  <a:lnTo>
                    <a:pt x="111139" y="15606"/>
                  </a:lnTo>
                  <a:lnTo>
                    <a:pt x="65722" y="33480"/>
                  </a:lnTo>
                  <a:lnTo>
                    <a:pt x="30635" y="56613"/>
                  </a:lnTo>
                  <a:lnTo>
                    <a:pt x="0" y="114300"/>
                  </a:lnTo>
                  <a:lnTo>
                    <a:pt x="8015" y="144682"/>
                  </a:lnTo>
                  <a:lnTo>
                    <a:pt x="65722" y="195119"/>
                  </a:lnTo>
                  <a:lnTo>
                    <a:pt x="111139" y="212993"/>
                  </a:lnTo>
                  <a:lnTo>
                    <a:pt x="164747" y="224516"/>
                  </a:lnTo>
                  <a:lnTo>
                    <a:pt x="224409" y="228600"/>
                  </a:lnTo>
                  <a:lnTo>
                    <a:pt x="284070" y="224516"/>
                  </a:lnTo>
                  <a:lnTo>
                    <a:pt x="337678" y="212993"/>
                  </a:lnTo>
                  <a:lnTo>
                    <a:pt x="383095" y="195119"/>
                  </a:lnTo>
                  <a:lnTo>
                    <a:pt x="418182" y="171986"/>
                  </a:lnTo>
                  <a:lnTo>
                    <a:pt x="448818" y="114300"/>
                  </a:lnTo>
                  <a:lnTo>
                    <a:pt x="440802" y="83917"/>
                  </a:lnTo>
                  <a:lnTo>
                    <a:pt x="383095" y="33480"/>
                  </a:lnTo>
                  <a:lnTo>
                    <a:pt x="337678" y="15606"/>
                  </a:lnTo>
                  <a:lnTo>
                    <a:pt x="284070" y="4083"/>
                  </a:lnTo>
                  <a:lnTo>
                    <a:pt x="224409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129275" y="2665857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0" y="114300"/>
                  </a:moveTo>
                  <a:lnTo>
                    <a:pt x="30635" y="56613"/>
                  </a:lnTo>
                  <a:lnTo>
                    <a:pt x="65722" y="33480"/>
                  </a:lnTo>
                  <a:lnTo>
                    <a:pt x="111139" y="15606"/>
                  </a:lnTo>
                  <a:lnTo>
                    <a:pt x="164747" y="4083"/>
                  </a:lnTo>
                  <a:lnTo>
                    <a:pt x="224409" y="0"/>
                  </a:lnTo>
                  <a:lnTo>
                    <a:pt x="284070" y="4083"/>
                  </a:lnTo>
                  <a:lnTo>
                    <a:pt x="337678" y="15606"/>
                  </a:lnTo>
                  <a:lnTo>
                    <a:pt x="383095" y="33480"/>
                  </a:lnTo>
                  <a:lnTo>
                    <a:pt x="418182" y="56613"/>
                  </a:lnTo>
                  <a:lnTo>
                    <a:pt x="448818" y="114300"/>
                  </a:lnTo>
                  <a:lnTo>
                    <a:pt x="440802" y="144682"/>
                  </a:lnTo>
                  <a:lnTo>
                    <a:pt x="383095" y="195119"/>
                  </a:lnTo>
                  <a:lnTo>
                    <a:pt x="337678" y="212993"/>
                  </a:lnTo>
                  <a:lnTo>
                    <a:pt x="284070" y="224516"/>
                  </a:lnTo>
                  <a:lnTo>
                    <a:pt x="224409" y="228600"/>
                  </a:lnTo>
                  <a:lnTo>
                    <a:pt x="164747" y="224516"/>
                  </a:lnTo>
                  <a:lnTo>
                    <a:pt x="111139" y="212993"/>
                  </a:lnTo>
                  <a:lnTo>
                    <a:pt x="65722" y="195119"/>
                  </a:lnTo>
                  <a:lnTo>
                    <a:pt x="30635" y="171986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01467" y="2912224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4" h="146685">
                  <a:moveTo>
                    <a:pt x="448868" y="0"/>
                  </a:moveTo>
                  <a:lnTo>
                    <a:pt x="0" y="0"/>
                  </a:lnTo>
                  <a:lnTo>
                    <a:pt x="0" y="146443"/>
                  </a:lnTo>
                  <a:lnTo>
                    <a:pt x="448868" y="146443"/>
                  </a:lnTo>
                  <a:lnTo>
                    <a:pt x="448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01467" y="2912224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4" h="146685">
                  <a:moveTo>
                    <a:pt x="0" y="146443"/>
                  </a:moveTo>
                  <a:lnTo>
                    <a:pt x="448868" y="146443"/>
                  </a:lnTo>
                  <a:lnTo>
                    <a:pt x="448868" y="0"/>
                  </a:lnTo>
                  <a:lnTo>
                    <a:pt x="0" y="0"/>
                  </a:lnTo>
                  <a:lnTo>
                    <a:pt x="0" y="146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601467" y="2683637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4" h="228600">
                  <a:moveTo>
                    <a:pt x="224536" y="0"/>
                  </a:moveTo>
                  <a:lnTo>
                    <a:pt x="164864" y="4083"/>
                  </a:lnTo>
                  <a:lnTo>
                    <a:pt x="111233" y="15606"/>
                  </a:lnTo>
                  <a:lnTo>
                    <a:pt x="65785" y="33480"/>
                  </a:lnTo>
                  <a:lnTo>
                    <a:pt x="30668" y="56613"/>
                  </a:lnTo>
                  <a:lnTo>
                    <a:pt x="0" y="114300"/>
                  </a:lnTo>
                  <a:lnTo>
                    <a:pt x="8024" y="144682"/>
                  </a:lnTo>
                  <a:lnTo>
                    <a:pt x="65786" y="195119"/>
                  </a:lnTo>
                  <a:lnTo>
                    <a:pt x="111233" y="212993"/>
                  </a:lnTo>
                  <a:lnTo>
                    <a:pt x="164864" y="224516"/>
                  </a:lnTo>
                  <a:lnTo>
                    <a:pt x="224536" y="228600"/>
                  </a:lnTo>
                  <a:lnTo>
                    <a:pt x="284197" y="224516"/>
                  </a:lnTo>
                  <a:lnTo>
                    <a:pt x="337805" y="212993"/>
                  </a:lnTo>
                  <a:lnTo>
                    <a:pt x="383222" y="195119"/>
                  </a:lnTo>
                  <a:lnTo>
                    <a:pt x="418309" y="171986"/>
                  </a:lnTo>
                  <a:lnTo>
                    <a:pt x="448944" y="114300"/>
                  </a:lnTo>
                  <a:lnTo>
                    <a:pt x="440929" y="83917"/>
                  </a:lnTo>
                  <a:lnTo>
                    <a:pt x="383222" y="33480"/>
                  </a:lnTo>
                  <a:lnTo>
                    <a:pt x="337805" y="15606"/>
                  </a:lnTo>
                  <a:lnTo>
                    <a:pt x="284197" y="4083"/>
                  </a:lnTo>
                  <a:lnTo>
                    <a:pt x="224536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601467" y="2683637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4" h="228600">
                  <a:moveTo>
                    <a:pt x="0" y="114300"/>
                  </a:moveTo>
                  <a:lnTo>
                    <a:pt x="30668" y="56613"/>
                  </a:lnTo>
                  <a:lnTo>
                    <a:pt x="65785" y="33480"/>
                  </a:lnTo>
                  <a:lnTo>
                    <a:pt x="111233" y="15606"/>
                  </a:lnTo>
                  <a:lnTo>
                    <a:pt x="164864" y="4083"/>
                  </a:lnTo>
                  <a:lnTo>
                    <a:pt x="224536" y="0"/>
                  </a:lnTo>
                  <a:lnTo>
                    <a:pt x="284197" y="4083"/>
                  </a:lnTo>
                  <a:lnTo>
                    <a:pt x="337805" y="15606"/>
                  </a:lnTo>
                  <a:lnTo>
                    <a:pt x="383222" y="33480"/>
                  </a:lnTo>
                  <a:lnTo>
                    <a:pt x="418309" y="56613"/>
                  </a:lnTo>
                  <a:lnTo>
                    <a:pt x="448944" y="114300"/>
                  </a:lnTo>
                  <a:lnTo>
                    <a:pt x="440929" y="144682"/>
                  </a:lnTo>
                  <a:lnTo>
                    <a:pt x="383222" y="195119"/>
                  </a:lnTo>
                  <a:lnTo>
                    <a:pt x="337805" y="212993"/>
                  </a:lnTo>
                  <a:lnTo>
                    <a:pt x="284197" y="224516"/>
                  </a:lnTo>
                  <a:lnTo>
                    <a:pt x="224536" y="228600"/>
                  </a:lnTo>
                  <a:lnTo>
                    <a:pt x="164864" y="224516"/>
                  </a:lnTo>
                  <a:lnTo>
                    <a:pt x="111233" y="212993"/>
                  </a:lnTo>
                  <a:lnTo>
                    <a:pt x="65786" y="195119"/>
                  </a:lnTo>
                  <a:lnTo>
                    <a:pt x="30668" y="171986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657350" y="2631249"/>
            <a:ext cx="1501775" cy="269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68580">
              <a:lnSpc>
                <a:spcPts val="1855"/>
              </a:lnSpc>
              <a:spcBef>
                <a:spcPts val="270"/>
              </a:spcBef>
            </a:pPr>
            <a:r>
              <a:rPr sz="1800" spc="-5" dirty="0">
                <a:latin typeface="Times New Roman"/>
                <a:cs typeface="Times New Roman"/>
              </a:rPr>
              <a:t>application</a:t>
            </a:r>
            <a:r>
              <a:rPr sz="2700" spc="-7" baseline="3086" dirty="0">
                <a:latin typeface="Times New Roman"/>
                <a:cs typeface="Times New Roman"/>
              </a:rPr>
              <a:t>P3</a:t>
            </a:r>
            <a:endParaRPr sz="2700" baseline="3086">
              <a:latin typeface="Times New Roman"/>
              <a:cs typeface="Times New Roman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176962" y="2614612"/>
            <a:ext cx="458470" cy="384810"/>
            <a:chOff x="6176962" y="2614612"/>
            <a:chExt cx="458470" cy="384810"/>
          </a:xfrm>
        </p:grpSpPr>
        <p:sp>
          <p:nvSpPr>
            <p:cNvPr id="74" name="object 74"/>
            <p:cNvSpPr/>
            <p:nvPr/>
          </p:nvSpPr>
          <p:spPr>
            <a:xfrm>
              <a:off x="6181725" y="2847962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448868" y="0"/>
                  </a:moveTo>
                  <a:lnTo>
                    <a:pt x="0" y="0"/>
                  </a:lnTo>
                  <a:lnTo>
                    <a:pt x="0" y="146443"/>
                  </a:lnTo>
                  <a:lnTo>
                    <a:pt x="448868" y="146443"/>
                  </a:lnTo>
                  <a:lnTo>
                    <a:pt x="448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1725" y="2847962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0" y="146443"/>
                  </a:moveTo>
                  <a:lnTo>
                    <a:pt x="448868" y="146443"/>
                  </a:lnTo>
                  <a:lnTo>
                    <a:pt x="448868" y="0"/>
                  </a:lnTo>
                  <a:lnTo>
                    <a:pt x="0" y="0"/>
                  </a:lnTo>
                  <a:lnTo>
                    <a:pt x="0" y="146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181725" y="2619375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224409" y="0"/>
                  </a:moveTo>
                  <a:lnTo>
                    <a:pt x="164747" y="4083"/>
                  </a:lnTo>
                  <a:lnTo>
                    <a:pt x="111139" y="15606"/>
                  </a:lnTo>
                  <a:lnTo>
                    <a:pt x="65722" y="33480"/>
                  </a:lnTo>
                  <a:lnTo>
                    <a:pt x="30635" y="56613"/>
                  </a:lnTo>
                  <a:lnTo>
                    <a:pt x="0" y="114300"/>
                  </a:lnTo>
                  <a:lnTo>
                    <a:pt x="8015" y="144682"/>
                  </a:lnTo>
                  <a:lnTo>
                    <a:pt x="65722" y="195119"/>
                  </a:lnTo>
                  <a:lnTo>
                    <a:pt x="111139" y="212993"/>
                  </a:lnTo>
                  <a:lnTo>
                    <a:pt x="164747" y="224516"/>
                  </a:lnTo>
                  <a:lnTo>
                    <a:pt x="224409" y="228600"/>
                  </a:lnTo>
                  <a:lnTo>
                    <a:pt x="284070" y="224516"/>
                  </a:lnTo>
                  <a:lnTo>
                    <a:pt x="337678" y="212993"/>
                  </a:lnTo>
                  <a:lnTo>
                    <a:pt x="383095" y="195119"/>
                  </a:lnTo>
                  <a:lnTo>
                    <a:pt x="418182" y="171986"/>
                  </a:lnTo>
                  <a:lnTo>
                    <a:pt x="448818" y="114300"/>
                  </a:lnTo>
                  <a:lnTo>
                    <a:pt x="440802" y="83917"/>
                  </a:lnTo>
                  <a:lnTo>
                    <a:pt x="383095" y="33480"/>
                  </a:lnTo>
                  <a:lnTo>
                    <a:pt x="337678" y="15606"/>
                  </a:lnTo>
                  <a:lnTo>
                    <a:pt x="284070" y="4083"/>
                  </a:lnTo>
                  <a:lnTo>
                    <a:pt x="224409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81725" y="2619375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0" y="114300"/>
                  </a:moveTo>
                  <a:lnTo>
                    <a:pt x="30635" y="56613"/>
                  </a:lnTo>
                  <a:lnTo>
                    <a:pt x="65722" y="33480"/>
                  </a:lnTo>
                  <a:lnTo>
                    <a:pt x="111139" y="15606"/>
                  </a:lnTo>
                  <a:lnTo>
                    <a:pt x="164747" y="4083"/>
                  </a:lnTo>
                  <a:lnTo>
                    <a:pt x="224409" y="0"/>
                  </a:lnTo>
                  <a:lnTo>
                    <a:pt x="284070" y="4083"/>
                  </a:lnTo>
                  <a:lnTo>
                    <a:pt x="337678" y="15606"/>
                  </a:lnTo>
                  <a:lnTo>
                    <a:pt x="383095" y="33480"/>
                  </a:lnTo>
                  <a:lnTo>
                    <a:pt x="418182" y="56613"/>
                  </a:lnTo>
                  <a:lnTo>
                    <a:pt x="448818" y="114300"/>
                  </a:lnTo>
                  <a:lnTo>
                    <a:pt x="440802" y="144682"/>
                  </a:lnTo>
                  <a:lnTo>
                    <a:pt x="383095" y="195119"/>
                  </a:lnTo>
                  <a:lnTo>
                    <a:pt x="337678" y="212993"/>
                  </a:lnTo>
                  <a:lnTo>
                    <a:pt x="284070" y="224516"/>
                  </a:lnTo>
                  <a:lnTo>
                    <a:pt x="224409" y="228600"/>
                  </a:lnTo>
                  <a:lnTo>
                    <a:pt x="164747" y="224516"/>
                  </a:lnTo>
                  <a:lnTo>
                    <a:pt x="111139" y="212993"/>
                  </a:lnTo>
                  <a:lnTo>
                    <a:pt x="65722" y="195119"/>
                  </a:lnTo>
                  <a:lnTo>
                    <a:pt x="30635" y="171986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6104382" y="2571813"/>
            <a:ext cx="1501775" cy="2762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212725">
              <a:lnSpc>
                <a:spcPts val="1905"/>
              </a:lnSpc>
              <a:spcBef>
                <a:spcPts val="270"/>
              </a:spcBef>
            </a:pPr>
            <a:r>
              <a:rPr sz="2700" spc="-37" baseline="4629" dirty="0">
                <a:latin typeface="Times New Roman"/>
                <a:cs typeface="Times New Roman"/>
              </a:rPr>
              <a:t>P4</a:t>
            </a:r>
            <a:r>
              <a:rPr sz="1800" spc="-25" dirty="0">
                <a:latin typeface="Times New Roman"/>
                <a:cs typeface="Times New Roman"/>
              </a:rPr>
              <a:t>application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3674300" y="2683700"/>
            <a:ext cx="458470" cy="384810"/>
            <a:chOff x="3674300" y="2683700"/>
            <a:chExt cx="458470" cy="384810"/>
          </a:xfrm>
        </p:grpSpPr>
        <p:sp>
          <p:nvSpPr>
            <p:cNvPr id="80" name="object 80"/>
            <p:cNvSpPr/>
            <p:nvPr/>
          </p:nvSpPr>
          <p:spPr>
            <a:xfrm>
              <a:off x="3679063" y="2917050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448868" y="0"/>
                  </a:moveTo>
                  <a:lnTo>
                    <a:pt x="0" y="0"/>
                  </a:lnTo>
                  <a:lnTo>
                    <a:pt x="0" y="146443"/>
                  </a:lnTo>
                  <a:lnTo>
                    <a:pt x="448868" y="146443"/>
                  </a:lnTo>
                  <a:lnTo>
                    <a:pt x="448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679063" y="2917050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5" h="146685">
                  <a:moveTo>
                    <a:pt x="0" y="146443"/>
                  </a:moveTo>
                  <a:lnTo>
                    <a:pt x="448868" y="146443"/>
                  </a:lnTo>
                  <a:lnTo>
                    <a:pt x="448868" y="0"/>
                  </a:lnTo>
                  <a:lnTo>
                    <a:pt x="0" y="0"/>
                  </a:lnTo>
                  <a:lnTo>
                    <a:pt x="0" y="146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679063" y="2688463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224409" y="0"/>
                  </a:moveTo>
                  <a:lnTo>
                    <a:pt x="164747" y="4083"/>
                  </a:lnTo>
                  <a:lnTo>
                    <a:pt x="111139" y="15606"/>
                  </a:lnTo>
                  <a:lnTo>
                    <a:pt x="65722" y="33480"/>
                  </a:lnTo>
                  <a:lnTo>
                    <a:pt x="30635" y="56613"/>
                  </a:lnTo>
                  <a:lnTo>
                    <a:pt x="0" y="114300"/>
                  </a:lnTo>
                  <a:lnTo>
                    <a:pt x="8015" y="144682"/>
                  </a:lnTo>
                  <a:lnTo>
                    <a:pt x="65722" y="195119"/>
                  </a:lnTo>
                  <a:lnTo>
                    <a:pt x="111139" y="212993"/>
                  </a:lnTo>
                  <a:lnTo>
                    <a:pt x="164747" y="224516"/>
                  </a:lnTo>
                  <a:lnTo>
                    <a:pt x="224409" y="228600"/>
                  </a:lnTo>
                  <a:lnTo>
                    <a:pt x="284070" y="224516"/>
                  </a:lnTo>
                  <a:lnTo>
                    <a:pt x="337678" y="212993"/>
                  </a:lnTo>
                  <a:lnTo>
                    <a:pt x="383095" y="195119"/>
                  </a:lnTo>
                  <a:lnTo>
                    <a:pt x="418182" y="171986"/>
                  </a:lnTo>
                  <a:lnTo>
                    <a:pt x="448817" y="114300"/>
                  </a:lnTo>
                  <a:lnTo>
                    <a:pt x="440802" y="83917"/>
                  </a:lnTo>
                  <a:lnTo>
                    <a:pt x="383095" y="33480"/>
                  </a:lnTo>
                  <a:lnTo>
                    <a:pt x="337678" y="15606"/>
                  </a:lnTo>
                  <a:lnTo>
                    <a:pt x="284070" y="4083"/>
                  </a:lnTo>
                  <a:lnTo>
                    <a:pt x="224409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679063" y="2688463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0" y="114300"/>
                  </a:moveTo>
                  <a:lnTo>
                    <a:pt x="30635" y="56613"/>
                  </a:lnTo>
                  <a:lnTo>
                    <a:pt x="65722" y="33480"/>
                  </a:lnTo>
                  <a:lnTo>
                    <a:pt x="111139" y="15606"/>
                  </a:lnTo>
                  <a:lnTo>
                    <a:pt x="164747" y="4083"/>
                  </a:lnTo>
                  <a:lnTo>
                    <a:pt x="224409" y="0"/>
                  </a:lnTo>
                  <a:lnTo>
                    <a:pt x="284070" y="4083"/>
                  </a:lnTo>
                  <a:lnTo>
                    <a:pt x="337678" y="15606"/>
                  </a:lnTo>
                  <a:lnTo>
                    <a:pt x="383095" y="33480"/>
                  </a:lnTo>
                  <a:lnTo>
                    <a:pt x="418182" y="56613"/>
                  </a:lnTo>
                  <a:lnTo>
                    <a:pt x="448817" y="114300"/>
                  </a:lnTo>
                  <a:lnTo>
                    <a:pt x="440802" y="144682"/>
                  </a:lnTo>
                  <a:lnTo>
                    <a:pt x="383095" y="195119"/>
                  </a:lnTo>
                  <a:lnTo>
                    <a:pt x="337678" y="212993"/>
                  </a:lnTo>
                  <a:lnTo>
                    <a:pt x="284070" y="224516"/>
                  </a:lnTo>
                  <a:lnTo>
                    <a:pt x="224409" y="228600"/>
                  </a:lnTo>
                  <a:lnTo>
                    <a:pt x="164747" y="224516"/>
                  </a:lnTo>
                  <a:lnTo>
                    <a:pt x="111139" y="212993"/>
                  </a:lnTo>
                  <a:lnTo>
                    <a:pt x="65722" y="195119"/>
                  </a:lnTo>
                  <a:lnTo>
                    <a:pt x="30635" y="171986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3588194" y="2653029"/>
            <a:ext cx="2092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100"/>
              </a:spcBef>
            </a:pPr>
            <a:r>
              <a:rPr sz="2700" spc="-7" baseline="1543" dirty="0">
                <a:latin typeface="Times New Roman"/>
                <a:cs typeface="Times New Roman"/>
              </a:rPr>
              <a:t>P1</a:t>
            </a:r>
            <a:r>
              <a:rPr sz="2700" spc="127" baseline="154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2700" spc="-15" baseline="7716" dirty="0">
                <a:latin typeface="Times New Roman"/>
                <a:cs typeface="Times New Roman"/>
              </a:rPr>
              <a:t>P2</a:t>
            </a:r>
            <a:endParaRPr sz="2700" baseline="7716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091054" y="4492244"/>
            <a:ext cx="48640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99"/>
                </a:solidFill>
                <a:latin typeface="Times New Roman"/>
                <a:cs typeface="Times New Roman"/>
              </a:rPr>
              <a:t>host</a:t>
            </a:r>
            <a:r>
              <a:rPr sz="1500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346575" y="4482795"/>
            <a:ext cx="48640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99"/>
                </a:solidFill>
                <a:latin typeface="Times New Roman"/>
                <a:cs typeface="Times New Roman"/>
              </a:rPr>
              <a:t>host</a:t>
            </a:r>
            <a:r>
              <a:rPr sz="1500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99"/>
                </a:solidFill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618478" y="4391050"/>
            <a:ext cx="48640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99"/>
                </a:solidFill>
                <a:latin typeface="Times New Roman"/>
                <a:cs typeface="Times New Roman"/>
              </a:rPr>
              <a:t>host</a:t>
            </a:r>
            <a:r>
              <a:rPr sz="1500" spc="-8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99"/>
                </a:solidFill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466850" y="1247775"/>
            <a:ext cx="3114675" cy="3006725"/>
            <a:chOff x="1466850" y="1247775"/>
            <a:chExt cx="3114675" cy="3006725"/>
          </a:xfrm>
        </p:grpSpPr>
        <p:sp>
          <p:nvSpPr>
            <p:cNvPr id="89" name="object 89"/>
            <p:cNvSpPr/>
            <p:nvPr/>
          </p:nvSpPr>
          <p:spPr>
            <a:xfrm>
              <a:off x="2874136" y="2987294"/>
              <a:ext cx="0" cy="1257300"/>
            </a:xfrm>
            <a:custGeom>
              <a:avLst/>
              <a:gdLst/>
              <a:ahLst/>
              <a:cxnLst/>
              <a:rect l="l" t="t" r="r" b="b"/>
              <a:pathLst>
                <a:path h="1257300">
                  <a:moveTo>
                    <a:pt x="0" y="0"/>
                  </a:moveTo>
                  <a:lnTo>
                    <a:pt x="0" y="1257287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213605" y="3045332"/>
              <a:ext cx="350520" cy="1184275"/>
            </a:xfrm>
            <a:custGeom>
              <a:avLst/>
              <a:gdLst/>
              <a:ahLst/>
              <a:cxnLst/>
              <a:rect l="l" t="t" r="r" b="b"/>
              <a:pathLst>
                <a:path w="350520" h="1184275">
                  <a:moveTo>
                    <a:pt x="347734" y="145542"/>
                  </a:moveTo>
                  <a:lnTo>
                    <a:pt x="328676" y="145542"/>
                  </a:lnTo>
                  <a:lnTo>
                    <a:pt x="334518" y="154305"/>
                  </a:lnTo>
                  <a:lnTo>
                    <a:pt x="328695" y="154305"/>
                  </a:lnTo>
                  <a:lnTo>
                    <a:pt x="330962" y="1183792"/>
                  </a:lnTo>
                  <a:lnTo>
                    <a:pt x="350012" y="1183741"/>
                  </a:lnTo>
                  <a:lnTo>
                    <a:pt x="347753" y="154305"/>
                  </a:lnTo>
                  <a:lnTo>
                    <a:pt x="334518" y="154305"/>
                  </a:lnTo>
                  <a:lnTo>
                    <a:pt x="328690" y="151904"/>
                  </a:lnTo>
                  <a:lnTo>
                    <a:pt x="347748" y="151904"/>
                  </a:lnTo>
                  <a:lnTo>
                    <a:pt x="347734" y="145542"/>
                  </a:lnTo>
                  <a:close/>
                </a:path>
                <a:path w="350520" h="1184275">
                  <a:moveTo>
                    <a:pt x="328676" y="145542"/>
                  </a:moveTo>
                  <a:lnTo>
                    <a:pt x="328690" y="151904"/>
                  </a:lnTo>
                  <a:lnTo>
                    <a:pt x="334518" y="154305"/>
                  </a:lnTo>
                  <a:lnTo>
                    <a:pt x="328676" y="145542"/>
                  </a:lnTo>
                  <a:close/>
                </a:path>
                <a:path w="350520" h="1184275">
                  <a:moveTo>
                    <a:pt x="74104" y="26432"/>
                  </a:moveTo>
                  <a:lnTo>
                    <a:pt x="66855" y="44076"/>
                  </a:lnTo>
                  <a:lnTo>
                    <a:pt x="328690" y="151904"/>
                  </a:lnTo>
                  <a:lnTo>
                    <a:pt x="328676" y="145542"/>
                  </a:lnTo>
                  <a:lnTo>
                    <a:pt x="347734" y="145542"/>
                  </a:lnTo>
                  <a:lnTo>
                    <a:pt x="347726" y="141731"/>
                  </a:lnTo>
                  <a:lnTo>
                    <a:pt x="345313" y="138175"/>
                  </a:lnTo>
                  <a:lnTo>
                    <a:pt x="341757" y="136779"/>
                  </a:lnTo>
                  <a:lnTo>
                    <a:pt x="74104" y="26432"/>
                  </a:lnTo>
                  <a:close/>
                </a:path>
                <a:path w="350520" h="1184275">
                  <a:moveTo>
                    <a:pt x="84963" y="0"/>
                  </a:moveTo>
                  <a:lnTo>
                    <a:pt x="0" y="6223"/>
                  </a:lnTo>
                  <a:lnTo>
                    <a:pt x="56007" y="70485"/>
                  </a:lnTo>
                  <a:lnTo>
                    <a:pt x="66855" y="44076"/>
                  </a:lnTo>
                  <a:lnTo>
                    <a:pt x="55118" y="39243"/>
                  </a:lnTo>
                  <a:lnTo>
                    <a:pt x="62357" y="21590"/>
                  </a:lnTo>
                  <a:lnTo>
                    <a:pt x="76093" y="21590"/>
                  </a:lnTo>
                  <a:lnTo>
                    <a:pt x="84963" y="0"/>
                  </a:lnTo>
                  <a:close/>
                </a:path>
                <a:path w="350520" h="1184275">
                  <a:moveTo>
                    <a:pt x="62357" y="21590"/>
                  </a:moveTo>
                  <a:lnTo>
                    <a:pt x="55118" y="39243"/>
                  </a:lnTo>
                  <a:lnTo>
                    <a:pt x="66855" y="44076"/>
                  </a:lnTo>
                  <a:lnTo>
                    <a:pt x="74104" y="26432"/>
                  </a:lnTo>
                  <a:lnTo>
                    <a:pt x="62357" y="21590"/>
                  </a:lnTo>
                  <a:close/>
                </a:path>
                <a:path w="350520" h="1184275">
                  <a:moveTo>
                    <a:pt x="76093" y="21590"/>
                  </a:moveTo>
                  <a:lnTo>
                    <a:pt x="62357" y="21590"/>
                  </a:lnTo>
                  <a:lnTo>
                    <a:pt x="74104" y="26432"/>
                  </a:lnTo>
                  <a:lnTo>
                    <a:pt x="76093" y="215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874136" y="4233862"/>
              <a:ext cx="1697989" cy="10795"/>
            </a:xfrm>
            <a:custGeom>
              <a:avLst/>
              <a:gdLst/>
              <a:ahLst/>
              <a:cxnLst/>
              <a:rect l="l" t="t" r="r" b="b"/>
              <a:pathLst>
                <a:path w="1697989" h="10795">
                  <a:moveTo>
                    <a:pt x="0" y="10718"/>
                  </a:moveTo>
                  <a:lnTo>
                    <a:pt x="1697863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485900" y="2171687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4" h="146685">
                  <a:moveTo>
                    <a:pt x="448868" y="0"/>
                  </a:moveTo>
                  <a:lnTo>
                    <a:pt x="0" y="0"/>
                  </a:lnTo>
                  <a:lnTo>
                    <a:pt x="0" y="146443"/>
                  </a:lnTo>
                  <a:lnTo>
                    <a:pt x="448868" y="146443"/>
                  </a:lnTo>
                  <a:lnTo>
                    <a:pt x="448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485900" y="2171687"/>
              <a:ext cx="448945" cy="146685"/>
            </a:xfrm>
            <a:custGeom>
              <a:avLst/>
              <a:gdLst/>
              <a:ahLst/>
              <a:cxnLst/>
              <a:rect l="l" t="t" r="r" b="b"/>
              <a:pathLst>
                <a:path w="448944" h="146685">
                  <a:moveTo>
                    <a:pt x="0" y="146443"/>
                  </a:moveTo>
                  <a:lnTo>
                    <a:pt x="448868" y="146443"/>
                  </a:lnTo>
                  <a:lnTo>
                    <a:pt x="448868" y="0"/>
                  </a:lnTo>
                  <a:lnTo>
                    <a:pt x="0" y="0"/>
                  </a:lnTo>
                  <a:lnTo>
                    <a:pt x="0" y="146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086100" y="2114550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224409" y="0"/>
                  </a:moveTo>
                  <a:lnTo>
                    <a:pt x="164747" y="4083"/>
                  </a:lnTo>
                  <a:lnTo>
                    <a:pt x="111139" y="15606"/>
                  </a:lnTo>
                  <a:lnTo>
                    <a:pt x="65722" y="33480"/>
                  </a:lnTo>
                  <a:lnTo>
                    <a:pt x="30635" y="56613"/>
                  </a:lnTo>
                  <a:lnTo>
                    <a:pt x="0" y="114300"/>
                  </a:lnTo>
                  <a:lnTo>
                    <a:pt x="8015" y="144682"/>
                  </a:lnTo>
                  <a:lnTo>
                    <a:pt x="65722" y="195119"/>
                  </a:lnTo>
                  <a:lnTo>
                    <a:pt x="111139" y="212993"/>
                  </a:lnTo>
                  <a:lnTo>
                    <a:pt x="164747" y="224516"/>
                  </a:lnTo>
                  <a:lnTo>
                    <a:pt x="224409" y="228600"/>
                  </a:lnTo>
                  <a:lnTo>
                    <a:pt x="284070" y="224516"/>
                  </a:lnTo>
                  <a:lnTo>
                    <a:pt x="337678" y="212993"/>
                  </a:lnTo>
                  <a:lnTo>
                    <a:pt x="383095" y="195119"/>
                  </a:lnTo>
                  <a:lnTo>
                    <a:pt x="418182" y="171986"/>
                  </a:lnTo>
                  <a:lnTo>
                    <a:pt x="448817" y="114300"/>
                  </a:lnTo>
                  <a:lnTo>
                    <a:pt x="440802" y="83917"/>
                  </a:lnTo>
                  <a:lnTo>
                    <a:pt x="383095" y="33480"/>
                  </a:lnTo>
                  <a:lnTo>
                    <a:pt x="337678" y="15606"/>
                  </a:lnTo>
                  <a:lnTo>
                    <a:pt x="284070" y="4083"/>
                  </a:lnTo>
                  <a:lnTo>
                    <a:pt x="224409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086100" y="2114550"/>
              <a:ext cx="448945" cy="228600"/>
            </a:xfrm>
            <a:custGeom>
              <a:avLst/>
              <a:gdLst/>
              <a:ahLst/>
              <a:cxnLst/>
              <a:rect l="l" t="t" r="r" b="b"/>
              <a:pathLst>
                <a:path w="448945" h="228600">
                  <a:moveTo>
                    <a:pt x="0" y="114300"/>
                  </a:moveTo>
                  <a:lnTo>
                    <a:pt x="30635" y="56613"/>
                  </a:lnTo>
                  <a:lnTo>
                    <a:pt x="65722" y="33480"/>
                  </a:lnTo>
                  <a:lnTo>
                    <a:pt x="111139" y="15606"/>
                  </a:lnTo>
                  <a:lnTo>
                    <a:pt x="164747" y="4083"/>
                  </a:lnTo>
                  <a:lnTo>
                    <a:pt x="224409" y="0"/>
                  </a:lnTo>
                  <a:lnTo>
                    <a:pt x="284070" y="4083"/>
                  </a:lnTo>
                  <a:lnTo>
                    <a:pt x="337678" y="15606"/>
                  </a:lnTo>
                  <a:lnTo>
                    <a:pt x="383095" y="33480"/>
                  </a:lnTo>
                  <a:lnTo>
                    <a:pt x="418182" y="56613"/>
                  </a:lnTo>
                  <a:lnTo>
                    <a:pt x="448817" y="114300"/>
                  </a:lnTo>
                  <a:lnTo>
                    <a:pt x="440802" y="144682"/>
                  </a:lnTo>
                  <a:lnTo>
                    <a:pt x="383095" y="195119"/>
                  </a:lnTo>
                  <a:lnTo>
                    <a:pt x="337678" y="212993"/>
                  </a:lnTo>
                  <a:lnTo>
                    <a:pt x="284070" y="224516"/>
                  </a:lnTo>
                  <a:lnTo>
                    <a:pt x="224409" y="228600"/>
                  </a:lnTo>
                  <a:lnTo>
                    <a:pt x="164747" y="224516"/>
                  </a:lnTo>
                  <a:lnTo>
                    <a:pt x="111139" y="212993"/>
                  </a:lnTo>
                  <a:lnTo>
                    <a:pt x="65722" y="195119"/>
                  </a:lnTo>
                  <a:lnTo>
                    <a:pt x="30635" y="171986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476375" y="1257300"/>
              <a:ext cx="2856865" cy="800100"/>
            </a:xfrm>
            <a:custGeom>
              <a:avLst/>
              <a:gdLst/>
              <a:ahLst/>
              <a:cxnLst/>
              <a:rect l="l" t="t" r="r" b="b"/>
              <a:pathLst>
                <a:path w="2856865" h="800100">
                  <a:moveTo>
                    <a:pt x="0" y="800100"/>
                  </a:moveTo>
                  <a:lnTo>
                    <a:pt x="2856356" y="800100"/>
                  </a:lnTo>
                  <a:lnTo>
                    <a:pt x="2856356" y="0"/>
                  </a:lnTo>
                  <a:lnTo>
                    <a:pt x="0" y="0"/>
                  </a:lnTo>
                  <a:lnTo>
                    <a:pt x="0" y="80010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532636" y="1410461"/>
            <a:ext cx="2923540" cy="989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87705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Times New Roman"/>
                <a:cs typeface="Times New Roman"/>
              </a:rPr>
              <a:t>delivering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received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segments </a:t>
            </a:r>
            <a:r>
              <a:rPr sz="1500" spc="-36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to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correct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socket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536575">
              <a:lnSpc>
                <a:spcPct val="100000"/>
              </a:lnSpc>
              <a:spcBef>
                <a:spcPts val="5"/>
              </a:spcBef>
              <a:tabLst>
                <a:tab pos="2136775" algn="l"/>
              </a:tabLst>
            </a:pPr>
            <a:r>
              <a:rPr sz="1600" spc="-5" dirty="0">
                <a:latin typeface="Times New Roman"/>
                <a:cs typeface="Times New Roman"/>
              </a:rPr>
              <a:t>=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socket	=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process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543050" y="1085900"/>
            <a:ext cx="2289810" cy="323215"/>
          </a:xfrm>
          <a:custGeom>
            <a:avLst/>
            <a:gdLst/>
            <a:ahLst/>
            <a:cxnLst/>
            <a:rect l="l" t="t" r="r" b="b"/>
            <a:pathLst>
              <a:path w="2289810" h="323215">
                <a:moveTo>
                  <a:pt x="2289682" y="0"/>
                </a:moveTo>
                <a:lnTo>
                  <a:pt x="0" y="0"/>
                </a:lnTo>
                <a:lnTo>
                  <a:pt x="0" y="322656"/>
                </a:lnTo>
                <a:lnTo>
                  <a:pt x="2289682" y="322656"/>
                </a:lnTo>
                <a:lnTo>
                  <a:pt x="2289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621916" y="1113282"/>
            <a:ext cx="2112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Demultiplexing</a:t>
            </a:r>
            <a:r>
              <a:rPr sz="1500" u="sng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at</a:t>
            </a:r>
            <a:r>
              <a:rPr sz="1500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rcv</a:t>
            </a:r>
            <a:r>
              <a:rPr sz="15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host: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5047869" y="1375664"/>
            <a:ext cx="22733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Times New Roman"/>
                <a:cs typeface="Times New Roman"/>
              </a:rPr>
              <a:t>gathering data </a:t>
            </a:r>
            <a:r>
              <a:rPr sz="1500" dirty="0">
                <a:latin typeface="Times New Roman"/>
                <a:cs typeface="Times New Roman"/>
              </a:rPr>
              <a:t>from </a:t>
            </a:r>
            <a:r>
              <a:rPr sz="1500" spc="-5" dirty="0">
                <a:latin typeface="Times New Roman"/>
                <a:cs typeface="Times New Roman"/>
              </a:rPr>
              <a:t>multiple 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sockets,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enveloping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data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with </a:t>
            </a:r>
            <a:r>
              <a:rPr sz="1500" spc="-36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header (later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used </a:t>
            </a:r>
            <a:r>
              <a:rPr sz="1500" dirty="0">
                <a:latin typeface="Times New Roman"/>
                <a:cs typeface="Times New Roman"/>
              </a:rPr>
              <a:t>for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De-multiplexing)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4962525" y="1095425"/>
            <a:ext cx="2726690" cy="1257300"/>
            <a:chOff x="4962525" y="1095425"/>
            <a:chExt cx="2726690" cy="1257300"/>
          </a:xfrm>
        </p:grpSpPr>
        <p:sp>
          <p:nvSpPr>
            <p:cNvPr id="102" name="object 102"/>
            <p:cNvSpPr/>
            <p:nvPr/>
          </p:nvSpPr>
          <p:spPr>
            <a:xfrm>
              <a:off x="4972050" y="1278724"/>
              <a:ext cx="2707640" cy="1064895"/>
            </a:xfrm>
            <a:custGeom>
              <a:avLst/>
              <a:gdLst/>
              <a:ahLst/>
              <a:cxnLst/>
              <a:rect l="l" t="t" r="r" b="b"/>
              <a:pathLst>
                <a:path w="2707640" h="1064895">
                  <a:moveTo>
                    <a:pt x="0" y="1064425"/>
                  </a:moveTo>
                  <a:lnTo>
                    <a:pt x="2707513" y="1064425"/>
                  </a:lnTo>
                  <a:lnTo>
                    <a:pt x="2707513" y="0"/>
                  </a:lnTo>
                  <a:lnTo>
                    <a:pt x="0" y="0"/>
                  </a:lnTo>
                  <a:lnTo>
                    <a:pt x="0" y="1064425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086350" y="1095425"/>
              <a:ext cx="2194560" cy="323215"/>
            </a:xfrm>
            <a:custGeom>
              <a:avLst/>
              <a:gdLst/>
              <a:ahLst/>
              <a:cxnLst/>
              <a:rect l="l" t="t" r="r" b="b"/>
              <a:pathLst>
                <a:path w="2194559" h="323215">
                  <a:moveTo>
                    <a:pt x="2194305" y="0"/>
                  </a:moveTo>
                  <a:lnTo>
                    <a:pt x="0" y="0"/>
                  </a:lnTo>
                  <a:lnTo>
                    <a:pt x="0" y="322656"/>
                  </a:lnTo>
                  <a:lnTo>
                    <a:pt x="2194305" y="322656"/>
                  </a:lnTo>
                  <a:lnTo>
                    <a:pt x="2194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5166105" y="1122679"/>
            <a:ext cx="2018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Multiplexing</a:t>
            </a:r>
            <a:r>
              <a:rPr sz="1500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at</a:t>
            </a:r>
            <a:r>
              <a:rPr sz="15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send</a:t>
            </a:r>
            <a:r>
              <a:rPr sz="15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host: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619625" y="2971800"/>
            <a:ext cx="1717039" cy="1266825"/>
            <a:chOff x="4619625" y="2971800"/>
            <a:chExt cx="1717039" cy="1266825"/>
          </a:xfrm>
        </p:grpSpPr>
        <p:sp>
          <p:nvSpPr>
            <p:cNvPr id="106" name="object 106"/>
            <p:cNvSpPr/>
            <p:nvPr/>
          </p:nvSpPr>
          <p:spPr>
            <a:xfrm>
              <a:off x="6327013" y="2971800"/>
              <a:ext cx="0" cy="1257300"/>
            </a:xfrm>
            <a:custGeom>
              <a:avLst/>
              <a:gdLst/>
              <a:ahLst/>
              <a:cxnLst/>
              <a:rect l="l" t="t" r="r" b="b"/>
              <a:pathLst>
                <a:path h="1257300">
                  <a:moveTo>
                    <a:pt x="0" y="0"/>
                  </a:moveTo>
                  <a:lnTo>
                    <a:pt x="0" y="125730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637531" y="3029839"/>
              <a:ext cx="350520" cy="1184275"/>
            </a:xfrm>
            <a:custGeom>
              <a:avLst/>
              <a:gdLst/>
              <a:ahLst/>
              <a:cxnLst/>
              <a:rect l="l" t="t" r="r" b="b"/>
              <a:pathLst>
                <a:path w="350520" h="1184275">
                  <a:moveTo>
                    <a:pt x="275907" y="26432"/>
                  </a:moveTo>
                  <a:lnTo>
                    <a:pt x="8254" y="136779"/>
                  </a:lnTo>
                  <a:lnTo>
                    <a:pt x="4698" y="138175"/>
                  </a:lnTo>
                  <a:lnTo>
                    <a:pt x="2285" y="141731"/>
                  </a:lnTo>
                  <a:lnTo>
                    <a:pt x="0" y="1183754"/>
                  </a:lnTo>
                  <a:lnTo>
                    <a:pt x="19050" y="1183805"/>
                  </a:lnTo>
                  <a:lnTo>
                    <a:pt x="21316" y="154305"/>
                  </a:lnTo>
                  <a:lnTo>
                    <a:pt x="15493" y="154305"/>
                  </a:lnTo>
                  <a:lnTo>
                    <a:pt x="21335" y="145542"/>
                  </a:lnTo>
                  <a:lnTo>
                    <a:pt x="36772" y="145542"/>
                  </a:lnTo>
                  <a:lnTo>
                    <a:pt x="283156" y="44076"/>
                  </a:lnTo>
                  <a:lnTo>
                    <a:pt x="275907" y="26432"/>
                  </a:lnTo>
                  <a:close/>
                </a:path>
                <a:path w="350520" h="1184275">
                  <a:moveTo>
                    <a:pt x="21335" y="145542"/>
                  </a:moveTo>
                  <a:lnTo>
                    <a:pt x="15493" y="154305"/>
                  </a:lnTo>
                  <a:lnTo>
                    <a:pt x="21321" y="151904"/>
                  </a:lnTo>
                  <a:lnTo>
                    <a:pt x="21335" y="145542"/>
                  </a:lnTo>
                  <a:close/>
                </a:path>
                <a:path w="350520" h="1184275">
                  <a:moveTo>
                    <a:pt x="21321" y="151904"/>
                  </a:moveTo>
                  <a:lnTo>
                    <a:pt x="15493" y="154305"/>
                  </a:lnTo>
                  <a:lnTo>
                    <a:pt x="21316" y="154305"/>
                  </a:lnTo>
                  <a:lnTo>
                    <a:pt x="21321" y="151904"/>
                  </a:lnTo>
                  <a:close/>
                </a:path>
                <a:path w="350520" h="1184275">
                  <a:moveTo>
                    <a:pt x="36772" y="145542"/>
                  </a:moveTo>
                  <a:lnTo>
                    <a:pt x="21335" y="145542"/>
                  </a:lnTo>
                  <a:lnTo>
                    <a:pt x="21321" y="151904"/>
                  </a:lnTo>
                  <a:lnTo>
                    <a:pt x="36772" y="145542"/>
                  </a:lnTo>
                  <a:close/>
                </a:path>
                <a:path w="350520" h="1184275">
                  <a:moveTo>
                    <a:pt x="336619" y="21590"/>
                  </a:moveTo>
                  <a:lnTo>
                    <a:pt x="287654" y="21590"/>
                  </a:lnTo>
                  <a:lnTo>
                    <a:pt x="294893" y="39243"/>
                  </a:lnTo>
                  <a:lnTo>
                    <a:pt x="283156" y="44076"/>
                  </a:lnTo>
                  <a:lnTo>
                    <a:pt x="294004" y="70485"/>
                  </a:lnTo>
                  <a:lnTo>
                    <a:pt x="336619" y="21590"/>
                  </a:lnTo>
                  <a:close/>
                </a:path>
                <a:path w="350520" h="1184275">
                  <a:moveTo>
                    <a:pt x="287654" y="21590"/>
                  </a:moveTo>
                  <a:lnTo>
                    <a:pt x="275907" y="26432"/>
                  </a:lnTo>
                  <a:lnTo>
                    <a:pt x="283156" y="44076"/>
                  </a:lnTo>
                  <a:lnTo>
                    <a:pt x="294893" y="39243"/>
                  </a:lnTo>
                  <a:lnTo>
                    <a:pt x="287654" y="21590"/>
                  </a:lnTo>
                  <a:close/>
                </a:path>
                <a:path w="350520" h="1184275">
                  <a:moveTo>
                    <a:pt x="265048" y="0"/>
                  </a:moveTo>
                  <a:lnTo>
                    <a:pt x="275907" y="26432"/>
                  </a:lnTo>
                  <a:lnTo>
                    <a:pt x="287654" y="21590"/>
                  </a:lnTo>
                  <a:lnTo>
                    <a:pt x="336619" y="21590"/>
                  </a:lnTo>
                  <a:lnTo>
                    <a:pt x="350012" y="6223"/>
                  </a:lnTo>
                  <a:lnTo>
                    <a:pt x="2650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629150" y="4218381"/>
              <a:ext cx="1697989" cy="10795"/>
            </a:xfrm>
            <a:custGeom>
              <a:avLst/>
              <a:gdLst/>
              <a:ahLst/>
              <a:cxnLst/>
              <a:rect l="l" t="t" r="r" b="b"/>
              <a:pathLst>
                <a:path w="1697989" h="10795">
                  <a:moveTo>
                    <a:pt x="1697863" y="1071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10" name="object 1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210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622" y="1131557"/>
            <a:ext cx="5916167" cy="34409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3942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Multiplexing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demultiplexing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211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4205" y="1131557"/>
            <a:ext cx="6321044" cy="34409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9304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TCP</a:t>
            </a:r>
            <a:r>
              <a:rPr sz="2600" b="0" spc="-16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segments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212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10768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transferred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starts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arbitrarily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213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9304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TCP</a:t>
            </a:r>
            <a:r>
              <a:rPr sz="2600" b="0" spc="-16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segments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22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Suppose a TCP </a:t>
            </a:r>
            <a:r>
              <a:rPr sz="2000" spc="-5" dirty="0">
                <a:latin typeface="Times New Roman"/>
                <a:cs typeface="Times New Roman"/>
              </a:rPr>
              <a:t>connection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transferring </a:t>
            </a:r>
            <a:r>
              <a:rPr sz="2000" dirty="0">
                <a:latin typeface="Times New Roman"/>
                <a:cs typeface="Times New Roman"/>
              </a:rPr>
              <a:t>a file </a:t>
            </a:r>
            <a:r>
              <a:rPr sz="2000" spc="-5" dirty="0">
                <a:latin typeface="Times New Roman"/>
                <a:cs typeface="Times New Roman"/>
              </a:rPr>
              <a:t>of 5,000 bytes. The first </a:t>
            </a:r>
            <a:r>
              <a:rPr sz="2000" dirty="0">
                <a:latin typeface="Times New Roman"/>
                <a:cs typeface="Times New Roman"/>
              </a:rPr>
              <a:t>byte </a:t>
            </a:r>
            <a:r>
              <a:rPr sz="2000" spc="-20" dirty="0">
                <a:latin typeface="Times New Roman"/>
                <a:cs typeface="Times New Roman"/>
              </a:rPr>
              <a:t>is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numbered 10,001. </a:t>
            </a:r>
            <a:r>
              <a:rPr sz="2000" dirty="0">
                <a:latin typeface="Times New Roman"/>
                <a:cs typeface="Times New Roman"/>
              </a:rPr>
              <a:t>What are </a:t>
            </a:r>
            <a:r>
              <a:rPr sz="2000" spc="-5" dirty="0">
                <a:latin typeface="Times New Roman"/>
                <a:cs typeface="Times New Roman"/>
              </a:rPr>
              <a:t>the sequence numbers for each segment </a:t>
            </a:r>
            <a:r>
              <a:rPr sz="2000" spc="-10" dirty="0">
                <a:latin typeface="Times New Roman"/>
                <a:cs typeface="Times New Roman"/>
              </a:rPr>
              <a:t>if </a:t>
            </a:r>
            <a:r>
              <a:rPr sz="2000" spc="-5" dirty="0">
                <a:latin typeface="Times New Roman"/>
                <a:cs typeface="Times New Roman"/>
              </a:rPr>
              <a:t>data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five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segments,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 </a:t>
            </a:r>
            <a:r>
              <a:rPr sz="2000" dirty="0">
                <a:latin typeface="Times New Roman"/>
                <a:cs typeface="Times New Roman"/>
              </a:rPr>
              <a:t>carrying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1,000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bytes?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214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71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  <a:tab pos="821690" algn="l"/>
                <a:tab pos="1507490" algn="l"/>
                <a:tab pos="1838325" algn="l"/>
                <a:tab pos="2283460" algn="l"/>
                <a:tab pos="3348990" algn="l"/>
                <a:tab pos="4258945" algn="l"/>
                <a:tab pos="4857750" algn="l"/>
                <a:tab pos="5205730" algn="l"/>
                <a:tab pos="5452110" algn="l"/>
                <a:tab pos="6432550" algn="l"/>
                <a:tab pos="7299959" algn="l"/>
                <a:tab pos="7743825" algn="l"/>
              </a:tabLst>
            </a:pPr>
            <a:r>
              <a:rPr sz="2000" dirty="0">
                <a:latin typeface="Times New Roman"/>
                <a:cs typeface="Times New Roman"/>
              </a:rPr>
              <a:t>The	va</a:t>
            </a:r>
            <a:r>
              <a:rPr sz="2000" spc="-1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ue	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	the	se</a:t>
            </a:r>
            <a:r>
              <a:rPr sz="2000" spc="-10" dirty="0">
                <a:latin typeface="Times New Roman"/>
                <a:cs typeface="Times New Roman"/>
              </a:rPr>
              <a:t>q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nce	n</a:t>
            </a:r>
            <a:r>
              <a:rPr sz="2000" spc="10" dirty="0">
                <a:latin typeface="Times New Roman"/>
                <a:cs typeface="Times New Roman"/>
              </a:rPr>
              <a:t>u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	fie</a:t>
            </a:r>
            <a:r>
              <a:rPr sz="2000" spc="-2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d	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	a	seg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ent	d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nes	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he	n</a:t>
            </a:r>
            <a:r>
              <a:rPr sz="2000" spc="10" dirty="0">
                <a:latin typeface="Times New Roman"/>
                <a:cs typeface="Times New Roman"/>
              </a:rPr>
              <a:t>u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-2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  assigned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segment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value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acknowledgment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field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segment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defines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next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expects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acknowledgment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cumulative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215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  <a:tab pos="1158875" algn="l"/>
                <a:tab pos="2392045" algn="l"/>
                <a:tab pos="3024505" algn="l"/>
                <a:tab pos="3397885" algn="l"/>
                <a:tab pos="4094479" algn="l"/>
                <a:tab pos="4897755" algn="l"/>
                <a:tab pos="5325745" algn="l"/>
                <a:tab pos="5728335" algn="l"/>
                <a:tab pos="6638290" algn="l"/>
                <a:tab pos="7124700" algn="l"/>
                <a:tab pos="7757159" algn="l"/>
              </a:tabLst>
            </a:pP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fore	dis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-20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si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	TCP	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	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	deta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l,	l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t	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s	di</a:t>
            </a:r>
            <a:r>
              <a:rPr sz="2000" spc="-10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ss	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he	TCP	pac</a:t>
            </a:r>
            <a:r>
              <a:rPr sz="2000" spc="5" dirty="0">
                <a:latin typeface="Times New Roman"/>
                <a:cs typeface="Times New Roman"/>
              </a:rPr>
              <a:t>k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s  </a:t>
            </a:r>
            <a:r>
              <a:rPr sz="2000" spc="-5" dirty="0">
                <a:latin typeface="Times New Roman"/>
                <a:cs typeface="Times New Roman"/>
              </a:rPr>
              <a:t>themselves.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segment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216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1817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Segm</a:t>
            </a:r>
            <a:r>
              <a:rPr sz="2600" b="0" spc="-10" dirty="0">
                <a:latin typeface="Times New Roman"/>
                <a:cs typeface="Times New Roman"/>
              </a:rPr>
              <a:t>e</a:t>
            </a:r>
            <a:r>
              <a:rPr sz="2600" b="0" dirty="0">
                <a:latin typeface="Times New Roman"/>
                <a:cs typeface="Times New Roman"/>
              </a:rPr>
              <a:t>nt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450" y="1014831"/>
            <a:ext cx="6581775" cy="37171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7654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TCP</a:t>
            </a:r>
            <a:r>
              <a:rPr sz="2600" b="0" spc="-1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segment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format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217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466" y="1712341"/>
            <a:ext cx="7698867" cy="16294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2338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7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field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218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730" y="1293253"/>
            <a:ext cx="6353791" cy="30786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1771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Description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flags</a:t>
            </a:r>
            <a:r>
              <a:rPr sz="2600" b="0" dirty="0">
                <a:latin typeface="Times New Roman"/>
                <a:cs typeface="Times New Roman"/>
              </a:rPr>
              <a:t> in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the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field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219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5792470" cy="70548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Single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00" dirty="0">
                <a:latin typeface="Arial MT"/>
                <a:cs typeface="Arial MT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dirty="0">
                <a:latin typeface="Times New Roman"/>
                <a:cs typeface="Times New Roman"/>
              </a:rPr>
              <a:t> a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frame,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there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only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one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bit,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anywhere,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which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corrupt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2418550"/>
            <a:ext cx="5357495" cy="200406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Multiple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Frame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received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with </a:t>
            </a:r>
            <a:r>
              <a:rPr sz="1700" dirty="0">
                <a:latin typeface="Times New Roman"/>
                <a:cs typeface="Times New Roman"/>
              </a:rPr>
              <a:t>more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than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one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corrupted</a:t>
            </a:r>
            <a:endParaRPr sz="17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Arial MT"/>
              <a:buChar char="–"/>
            </a:pPr>
            <a:endParaRPr sz="19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 MT"/>
              <a:buChar char="–"/>
            </a:pPr>
            <a:endParaRPr sz="275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Burst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endParaRPr sz="2000">
              <a:latin typeface="Times New Roman"/>
              <a:cs typeface="Times New Roman"/>
            </a:endParaRPr>
          </a:p>
          <a:p>
            <a:pPr marL="669290" lvl="1" indent="-28575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69290" algn="l"/>
                <a:tab pos="669925" algn="l"/>
              </a:tabLst>
            </a:pPr>
            <a:r>
              <a:rPr sz="1700" dirty="0">
                <a:latin typeface="Times New Roman"/>
                <a:cs typeface="Times New Roman"/>
              </a:rPr>
              <a:t>Frame </a:t>
            </a:r>
            <a:r>
              <a:rPr sz="1700" spc="-5" dirty="0">
                <a:latin typeface="Times New Roman"/>
                <a:cs typeface="Times New Roman"/>
              </a:rPr>
              <a:t>contains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more </a:t>
            </a:r>
            <a:r>
              <a:rPr sz="1700" spc="-5" dirty="0">
                <a:latin typeface="Times New Roman"/>
                <a:cs typeface="Times New Roman"/>
              </a:rPr>
              <a:t>than1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consecutive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corrupted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9469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35" dirty="0">
                <a:latin typeface="Times New Roman"/>
                <a:cs typeface="Times New Roman"/>
              </a:rPr>
              <a:t>Types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Error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95601" y="1707642"/>
            <a:ext cx="4352925" cy="1978025"/>
            <a:chOff x="2395601" y="1707642"/>
            <a:chExt cx="4352925" cy="19780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5601" y="1707642"/>
              <a:ext cx="4352925" cy="609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5601" y="3075813"/>
              <a:ext cx="4352925" cy="6096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5727" y="4317200"/>
            <a:ext cx="4352925" cy="6096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22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71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two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(send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window)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direction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transfer,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</a:t>
            </a:r>
            <a:r>
              <a:rPr sz="2000" dirty="0">
                <a:latin typeface="Times New Roman"/>
                <a:cs typeface="Times New Roman"/>
              </a:rPr>
              <a:t> four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bidirectional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</a:t>
            </a:r>
            <a:endParaRPr sz="2000">
              <a:latin typeface="Times New Roman"/>
              <a:cs typeface="Times New Roman"/>
            </a:endParaRPr>
          </a:p>
          <a:p>
            <a:pPr marL="350520" indent="-33845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0520" algn="l"/>
                <a:tab pos="351155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discussion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simple,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assumption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unidirectional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  <a:tab pos="843280" algn="l"/>
                <a:tab pos="2279015" algn="l"/>
                <a:tab pos="4010660" algn="l"/>
                <a:tab pos="4518025" algn="l"/>
                <a:tab pos="4912995" algn="l"/>
                <a:tab pos="5870575" algn="l"/>
                <a:tab pos="6576059" algn="l"/>
                <a:tab pos="7110730" algn="l"/>
              </a:tabLst>
            </a:pPr>
            <a:r>
              <a:rPr sz="2000" dirty="0">
                <a:latin typeface="Times New Roman"/>
                <a:cs typeface="Times New Roman"/>
              </a:rPr>
              <a:t>The	b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rec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nal	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om</a:t>
            </a:r>
            <a:r>
              <a:rPr sz="2000" spc="-3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2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	c</a:t>
            </a:r>
            <a:r>
              <a:rPr sz="2000" spc="-2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	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e	i</a:t>
            </a:r>
            <a:r>
              <a:rPr sz="2000" spc="-1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	us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ng	t</a:t>
            </a:r>
            <a:r>
              <a:rPr sz="2000" spc="-15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o	u</a:t>
            </a:r>
            <a:r>
              <a:rPr sz="2000" spc="10" dirty="0">
                <a:latin typeface="Times New Roman"/>
                <a:cs typeface="Times New Roman"/>
              </a:rPr>
              <a:t>n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l  </a:t>
            </a:r>
            <a:r>
              <a:rPr sz="2000" spc="-5" dirty="0">
                <a:latin typeface="Times New Roman"/>
                <a:cs typeface="Times New Roman"/>
              </a:rPr>
              <a:t>communications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piggybacking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220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6271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5" dirty="0">
                <a:latin typeface="Times New Roman"/>
                <a:cs typeface="Times New Roman"/>
              </a:rPr>
              <a:t>C</a:t>
            </a:r>
            <a:r>
              <a:rPr sz="2600" b="0" dirty="0">
                <a:latin typeface="Times New Roman"/>
                <a:cs typeface="Times New Roman"/>
              </a:rPr>
              <a:t>P</a:t>
            </a:r>
            <a:r>
              <a:rPr sz="2600" b="0" spc="-155" dirty="0">
                <a:latin typeface="Times New Roman"/>
                <a:cs typeface="Times New Roman"/>
              </a:rPr>
              <a:t> </a:t>
            </a:r>
            <a:r>
              <a:rPr sz="2600" b="0" spc="-110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ow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Manage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ent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1456" y="987552"/>
            <a:ext cx="7447280" cy="3791585"/>
            <a:chOff x="581456" y="987552"/>
            <a:chExt cx="7447280" cy="37915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456" y="987552"/>
              <a:ext cx="7446899" cy="2345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575" y="3349180"/>
              <a:ext cx="6237732" cy="138950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8568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Send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window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TCP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221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5657" y="987552"/>
            <a:ext cx="5335143" cy="35859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2575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Receive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window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TCP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222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95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sliding window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used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make transmission more </a:t>
            </a:r>
            <a:r>
              <a:rPr sz="2000" spc="-10" dirty="0">
                <a:latin typeface="Times New Roman"/>
                <a:cs typeface="Times New Roman"/>
              </a:rPr>
              <a:t>efficient </a:t>
            </a:r>
            <a:r>
              <a:rPr sz="2000" spc="-5" dirty="0">
                <a:latin typeface="Times New Roman"/>
                <a:cs typeface="Times New Roman"/>
              </a:rPr>
              <a:t>as well </a:t>
            </a:r>
            <a:r>
              <a:rPr sz="2000" spc="-10" dirty="0">
                <a:latin typeface="Times New Roman"/>
                <a:cs typeface="Times New Roman"/>
              </a:rPr>
              <a:t>as </a:t>
            </a:r>
            <a:r>
              <a:rPr sz="2000" spc="-20" dirty="0">
                <a:latin typeface="Times New Roman"/>
                <a:cs typeface="Times New Roman"/>
              </a:rPr>
              <a:t>to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 the flow of </a:t>
            </a:r>
            <a:r>
              <a:rPr sz="2000" dirty="0">
                <a:latin typeface="Times New Roman"/>
                <a:cs typeface="Times New Roman"/>
              </a:rPr>
              <a:t>data </a:t>
            </a:r>
            <a:r>
              <a:rPr sz="2000" spc="-10" dirty="0">
                <a:latin typeface="Times New Roman"/>
                <a:cs typeface="Times New Roman"/>
              </a:rPr>
              <a:t>so </a:t>
            </a:r>
            <a:r>
              <a:rPr sz="2000" spc="-5" dirty="0">
                <a:latin typeface="Times New Roman"/>
                <a:cs typeface="Times New Roman"/>
              </a:rPr>
              <a:t>that the destination does </a:t>
            </a:r>
            <a:r>
              <a:rPr sz="2000" dirty="0">
                <a:latin typeface="Times New Roman"/>
                <a:cs typeface="Times New Roman"/>
              </a:rPr>
              <a:t>not </a:t>
            </a:r>
            <a:r>
              <a:rPr sz="2000" spc="-5" dirty="0">
                <a:latin typeface="Times New Roman"/>
                <a:cs typeface="Times New Roman"/>
              </a:rPr>
              <a:t>become overwhelmed </a:t>
            </a:r>
            <a:r>
              <a:rPr sz="2000" dirty="0">
                <a:latin typeface="Times New Roman"/>
                <a:cs typeface="Times New Roman"/>
              </a:rPr>
              <a:t> with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29146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byte-oriented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297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Sliding</a:t>
            </a:r>
            <a:r>
              <a:rPr sz="2600" b="0" spc="-7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window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648" y="2591917"/>
            <a:ext cx="5829427" cy="21400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223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860" cy="270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What is the value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the receiver window (rwnd) for </a:t>
            </a:r>
            <a:r>
              <a:rPr sz="2000" dirty="0">
                <a:latin typeface="Times New Roman"/>
                <a:cs typeface="Times New Roman"/>
              </a:rPr>
              <a:t>host A </a:t>
            </a:r>
            <a:r>
              <a:rPr sz="2000" spc="-10" dirty="0">
                <a:latin typeface="Times New Roman"/>
                <a:cs typeface="Times New Roman"/>
              </a:rPr>
              <a:t>if </a:t>
            </a:r>
            <a:r>
              <a:rPr sz="2000" spc="-5" dirty="0">
                <a:latin typeface="Times New Roman"/>
                <a:cs typeface="Times New Roman"/>
              </a:rPr>
              <a:t>the receiver </a:t>
            </a:r>
            <a:r>
              <a:rPr sz="2000" dirty="0">
                <a:latin typeface="Times New Roman"/>
                <a:cs typeface="Times New Roman"/>
              </a:rPr>
              <a:t>host B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0" dirty="0">
                <a:latin typeface="Times New Roman"/>
                <a:cs typeface="Times New Roman"/>
              </a:rPr>
              <a:t>buffer</a:t>
            </a:r>
            <a:r>
              <a:rPr sz="2000" spc="-5" dirty="0">
                <a:latin typeface="Times New Roman"/>
                <a:cs typeface="Times New Roman"/>
              </a:rPr>
              <a:t> size </a:t>
            </a:r>
            <a:r>
              <a:rPr sz="2000" dirty="0">
                <a:latin typeface="Times New Roman"/>
                <a:cs typeface="Times New Roman"/>
              </a:rPr>
              <a:t>of 5000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1000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 received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unprocessed </a:t>
            </a:r>
            <a:r>
              <a:rPr sz="2000" dirty="0">
                <a:latin typeface="Times New Roman"/>
                <a:cs typeface="Times New Roman"/>
              </a:rPr>
              <a:t> data?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rwnd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5000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−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1000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4000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4000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 before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overflowing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buffer.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advertises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5" dirty="0">
                <a:latin typeface="Times New Roman"/>
                <a:cs typeface="Times New Roman"/>
              </a:rPr>
              <a:t> 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next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segment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224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What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size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window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value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rwnd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3000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cwnd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spc="5" dirty="0">
                <a:latin typeface="Times New Roman"/>
                <a:cs typeface="Times New Roman"/>
              </a:rPr>
              <a:t>3500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bytes?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size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smaller</a:t>
            </a:r>
            <a:r>
              <a:rPr sz="2000" dirty="0">
                <a:latin typeface="Times New Roman"/>
                <a:cs typeface="Times New Roman"/>
              </a:rPr>
              <a:t> of rwnd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cwnd,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spc="5" dirty="0">
                <a:latin typeface="Times New Roman"/>
                <a:cs typeface="Times New Roman"/>
              </a:rPr>
              <a:t>3000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225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sender has sent bytes up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202. </a:t>
            </a:r>
            <a:r>
              <a:rPr sz="2000" spc="-75" dirty="0">
                <a:latin typeface="Times New Roman"/>
                <a:cs typeface="Times New Roman"/>
              </a:rPr>
              <a:t>We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assume </a:t>
            </a:r>
            <a:r>
              <a:rPr sz="2000" spc="-5" dirty="0">
                <a:latin typeface="Times New Roman"/>
                <a:cs typeface="Times New Roman"/>
              </a:rPr>
              <a:t>that </a:t>
            </a:r>
            <a:r>
              <a:rPr sz="2000" dirty="0">
                <a:latin typeface="Times New Roman"/>
                <a:cs typeface="Times New Roman"/>
              </a:rPr>
              <a:t>cwnd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20. </a:t>
            </a:r>
            <a:r>
              <a:rPr sz="2000" spc="-5" dirty="0">
                <a:latin typeface="Times New Roman"/>
                <a:cs typeface="Times New Roman"/>
              </a:rPr>
              <a:t>The receiver </a:t>
            </a:r>
            <a:r>
              <a:rPr sz="2000" dirty="0">
                <a:latin typeface="Times New Roman"/>
                <a:cs typeface="Times New Roman"/>
              </a:rPr>
              <a:t> has </a:t>
            </a:r>
            <a:r>
              <a:rPr sz="2000" spc="-5" dirty="0">
                <a:latin typeface="Times New Roman"/>
                <a:cs typeface="Times New Roman"/>
              </a:rPr>
              <a:t>sent </a:t>
            </a:r>
            <a:r>
              <a:rPr sz="2000" spc="-1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acknowledgment number of 200 with an rwnd </a:t>
            </a:r>
            <a:r>
              <a:rPr sz="2000" dirty="0">
                <a:latin typeface="Times New Roman"/>
                <a:cs typeface="Times New Roman"/>
              </a:rPr>
              <a:t>of 9 </a:t>
            </a:r>
            <a:r>
              <a:rPr sz="2000" spc="-5" dirty="0">
                <a:latin typeface="Times New Roman"/>
                <a:cs typeface="Times New Roman"/>
              </a:rPr>
              <a:t>bytes.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size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sender window is the </a:t>
            </a:r>
            <a:r>
              <a:rPr sz="2000" spc="-10" dirty="0">
                <a:latin typeface="Times New Roman"/>
                <a:cs typeface="Times New Roman"/>
              </a:rPr>
              <a:t>minimum </a:t>
            </a:r>
            <a:r>
              <a:rPr sz="2000" dirty="0">
                <a:latin typeface="Times New Roman"/>
                <a:cs typeface="Times New Roman"/>
              </a:rPr>
              <a:t>of rwnd and cwnd, </a:t>
            </a:r>
            <a:r>
              <a:rPr sz="2000" spc="-5" dirty="0">
                <a:latin typeface="Times New Roman"/>
                <a:cs typeface="Times New Roman"/>
              </a:rPr>
              <a:t>or </a:t>
            </a:r>
            <a:r>
              <a:rPr sz="2000" dirty="0">
                <a:latin typeface="Times New Roman"/>
                <a:cs typeface="Times New Roman"/>
              </a:rPr>
              <a:t>9 </a:t>
            </a:r>
            <a:r>
              <a:rPr sz="2000" spc="-5" dirty="0">
                <a:latin typeface="Times New Roman"/>
                <a:cs typeface="Times New Roman"/>
              </a:rPr>
              <a:t>bytes. Bytes </a:t>
            </a:r>
            <a:r>
              <a:rPr sz="2000" dirty="0">
                <a:latin typeface="Times New Roman"/>
                <a:cs typeface="Times New Roman"/>
              </a:rPr>
              <a:t>200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 202 </a:t>
            </a:r>
            <a:r>
              <a:rPr sz="2000" spc="-5" dirty="0">
                <a:latin typeface="Times New Roman"/>
                <a:cs typeface="Times New Roman"/>
              </a:rPr>
              <a:t>are </a:t>
            </a:r>
            <a:r>
              <a:rPr sz="2000" dirty="0">
                <a:latin typeface="Times New Roman"/>
                <a:cs typeface="Times New Roman"/>
              </a:rPr>
              <a:t>sent, but </a:t>
            </a:r>
            <a:r>
              <a:rPr sz="2000" spc="-5" dirty="0">
                <a:latin typeface="Times New Roman"/>
                <a:cs typeface="Times New Roman"/>
              </a:rPr>
              <a:t>not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acknowledged.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Bytes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203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208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be </a:t>
            </a:r>
            <a:r>
              <a:rPr sz="2000" spc="-5" dirty="0">
                <a:latin typeface="Times New Roman"/>
                <a:cs typeface="Times New Roman"/>
              </a:rPr>
              <a:t>sent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without </a:t>
            </a:r>
            <a:r>
              <a:rPr sz="2000" dirty="0">
                <a:latin typeface="Times New Roman"/>
                <a:cs typeface="Times New Roman"/>
              </a:rPr>
              <a:t> worrying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acknowledgment.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r>
              <a:rPr sz="2000" spc="5" dirty="0">
                <a:latin typeface="Times New Roman"/>
                <a:cs typeface="Times New Roman"/>
              </a:rPr>
              <a:t> 209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cannot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8210" y="2705557"/>
            <a:ext cx="5539994" cy="21229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226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426" y="1212570"/>
            <a:ext cx="4094607" cy="3447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3641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Normal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operation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227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4538" y="1059548"/>
            <a:ext cx="5607812" cy="37647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9641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Lost</a:t>
            </a:r>
            <a:r>
              <a:rPr sz="2600" b="0" spc="-6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segment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228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6260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825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Fast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retransmission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854" y="1485036"/>
            <a:ext cx="4069715" cy="3312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229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2495" cy="2282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term </a:t>
            </a:r>
            <a:r>
              <a:rPr sz="2000" dirty="0">
                <a:latin typeface="Times New Roman"/>
                <a:cs typeface="Times New Roman"/>
              </a:rPr>
              <a:t>burst </a:t>
            </a:r>
            <a:r>
              <a:rPr sz="2000" spc="-5" dirty="0">
                <a:latin typeface="Times New Roman"/>
                <a:cs typeface="Times New Roman"/>
              </a:rPr>
              <a:t>error means that two or more consecutive bits in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data </a:t>
            </a:r>
            <a:r>
              <a:rPr sz="2000" dirty="0">
                <a:latin typeface="Times New Roman"/>
                <a:cs typeface="Times New Roman"/>
              </a:rPr>
              <a:t>unit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-5" dirty="0">
                <a:latin typeface="Times New Roman"/>
                <a:cs typeface="Times New Roman"/>
              </a:rPr>
              <a:t> to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5" dirty="0">
                <a:latin typeface="Times New Roman"/>
                <a:cs typeface="Times New Roman"/>
              </a:rPr>
              <a:t> to</a:t>
            </a:r>
            <a:r>
              <a:rPr sz="2000" dirty="0">
                <a:latin typeface="Times New Roman"/>
                <a:cs typeface="Times New Roman"/>
              </a:rPr>
              <a:t> 1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Burst </a:t>
            </a:r>
            <a:r>
              <a:rPr sz="2000" spc="15" dirty="0">
                <a:latin typeface="Times New Roman"/>
                <a:cs typeface="Times New Roman"/>
              </a:rPr>
              <a:t>errors</a:t>
            </a:r>
            <a:r>
              <a:rPr sz="2000" u="heavy" spc="1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does </a:t>
            </a:r>
            <a:r>
              <a:rPr sz="20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no</a:t>
            </a:r>
            <a:r>
              <a:rPr sz="2000" dirty="0">
                <a:latin typeface="Times New Roman"/>
                <a:cs typeface="Times New Roman"/>
              </a:rPr>
              <a:t>t </a:t>
            </a:r>
            <a:r>
              <a:rPr sz="2000" spc="-5" dirty="0">
                <a:latin typeface="Times New Roman"/>
                <a:cs typeface="Times New Roman"/>
              </a:rPr>
              <a:t>necessarily mean that the errors occur </a:t>
            </a:r>
            <a:r>
              <a:rPr sz="2000" spc="-1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consecutive </a:t>
            </a:r>
            <a:r>
              <a:rPr sz="2000" spc="-10" dirty="0">
                <a:latin typeface="Times New Roman"/>
                <a:cs typeface="Times New Roman"/>
              </a:rPr>
              <a:t>bits,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length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 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burst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measured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</a:t>
            </a:r>
            <a:r>
              <a:rPr sz="20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rom</a:t>
            </a:r>
            <a:r>
              <a:rPr sz="20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the</a:t>
            </a:r>
            <a:r>
              <a:rPr sz="2000" u="heavy" spc="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firs</a:t>
            </a:r>
            <a:r>
              <a:rPr sz="2000" spc="-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corrupte</a:t>
            </a:r>
            <a:r>
              <a:rPr sz="20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bit</a:t>
            </a:r>
            <a:r>
              <a:rPr sz="2000" u="heavy" spc="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20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corrupted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corrupted</a:t>
            </a:r>
            <a:endParaRPr sz="2000">
              <a:latin typeface="Times New Roman"/>
              <a:cs typeface="Times New Roman"/>
            </a:endParaRPr>
          </a:p>
          <a:p>
            <a:pPr marL="29146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NOTE: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detect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correct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errors,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need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send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extra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(redundant)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bits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5220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Burst</a:t>
            </a:r>
            <a:r>
              <a:rPr sz="2600" b="0" spc="-6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Error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32913" y="1410080"/>
            <a:ext cx="3914775" cy="3450590"/>
            <a:chOff x="2732913" y="1410080"/>
            <a:chExt cx="3914775" cy="3450590"/>
          </a:xfrm>
        </p:grpSpPr>
        <p:sp>
          <p:nvSpPr>
            <p:cNvPr id="5" name="object 5"/>
            <p:cNvSpPr/>
            <p:nvPr/>
          </p:nvSpPr>
          <p:spPr>
            <a:xfrm>
              <a:off x="3879596" y="1419605"/>
              <a:ext cx="2767965" cy="0"/>
            </a:xfrm>
            <a:custGeom>
              <a:avLst/>
              <a:gdLst/>
              <a:ahLst/>
              <a:cxnLst/>
              <a:rect l="l" t="t" r="r" b="b"/>
              <a:pathLst>
                <a:path w="2767965">
                  <a:moveTo>
                    <a:pt x="0" y="0"/>
                  </a:moveTo>
                  <a:lnTo>
                    <a:pt x="2767964" y="0"/>
                  </a:lnTo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2913" y="3075800"/>
              <a:ext cx="3678047" cy="17847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23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775" y="983335"/>
            <a:ext cx="8531225" cy="35623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connection-oriented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establishes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source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destination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segments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belonging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path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5" dirty="0">
                <a:latin typeface="Times New Roman"/>
                <a:cs typeface="Times New Roman"/>
              </a:rPr>
              <a:t>TCP,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which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80" dirty="0">
                <a:latin typeface="Times New Roman"/>
                <a:cs typeface="Times New Roman"/>
              </a:rPr>
              <a:t>IP,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connectionless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connection-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oriented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point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physical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IP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deliver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individual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segments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receiver,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controls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itself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segment 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corrupted,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retransmitted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230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520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5" dirty="0">
                <a:latin typeface="Times New Roman"/>
                <a:cs typeface="Times New Roman"/>
              </a:rPr>
              <a:t>C</a:t>
            </a:r>
            <a:r>
              <a:rPr sz="2600" b="0" dirty="0">
                <a:latin typeface="Times New Roman"/>
                <a:cs typeface="Times New Roman"/>
              </a:rPr>
              <a:t>P</a:t>
            </a:r>
            <a:r>
              <a:rPr sz="2600" b="0" spc="-1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</a:t>
            </a:r>
            <a:r>
              <a:rPr sz="2600" b="0" spc="5" dirty="0">
                <a:latin typeface="Times New Roman"/>
                <a:cs typeface="Times New Roman"/>
              </a:rPr>
              <a:t>n</a:t>
            </a:r>
            <a:r>
              <a:rPr sz="2600" b="0" dirty="0">
                <a:latin typeface="Times New Roman"/>
                <a:cs typeface="Times New Roman"/>
              </a:rPr>
              <a:t>nect</a:t>
            </a:r>
            <a:r>
              <a:rPr sz="2600" b="0" spc="-15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sp>
          <p:nvSpPr>
            <p:cNvPr id="6" name="object 6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357249" y="969111"/>
            <a:ext cx="6197600" cy="3810000"/>
            <a:chOff x="1357249" y="969111"/>
            <a:chExt cx="6197600" cy="38100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249" y="969111"/>
              <a:ext cx="6197219" cy="3443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2432" y="3180143"/>
              <a:ext cx="720242" cy="3559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1750" y="3831437"/>
              <a:ext cx="726274" cy="3595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3688" y="2107488"/>
              <a:ext cx="706043" cy="3678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5988" y="2180132"/>
              <a:ext cx="706005" cy="367868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71259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Connection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establishment</a:t>
            </a:r>
            <a:r>
              <a:rPr sz="2600" b="0" dirty="0">
                <a:latin typeface="Times New Roman"/>
                <a:cs typeface="Times New Roman"/>
              </a:rPr>
              <a:t> using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three-way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handshake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 rot="300000">
            <a:off x="3685929" y="2874664"/>
            <a:ext cx="319194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100" spc="-5" dirty="0">
                <a:latin typeface="Times New Roman"/>
                <a:cs typeface="Times New Roman"/>
              </a:rPr>
              <a:t>SY</a:t>
            </a:r>
            <a:r>
              <a:rPr sz="1100" spc="15" dirty="0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89053" y="2247739"/>
            <a:ext cx="3674745" cy="689610"/>
            <a:chOff x="2689053" y="2247739"/>
            <a:chExt cx="3674745" cy="689610"/>
          </a:xfrm>
        </p:grpSpPr>
        <p:sp>
          <p:nvSpPr>
            <p:cNvPr id="19" name="object 19"/>
            <p:cNvSpPr/>
            <p:nvPr/>
          </p:nvSpPr>
          <p:spPr>
            <a:xfrm>
              <a:off x="2696673" y="2494286"/>
              <a:ext cx="3659504" cy="348615"/>
            </a:xfrm>
            <a:custGeom>
              <a:avLst/>
              <a:gdLst/>
              <a:ahLst/>
              <a:cxnLst/>
              <a:rect l="l" t="t" r="r" b="b"/>
              <a:pathLst>
                <a:path w="3659504" h="348614">
                  <a:moveTo>
                    <a:pt x="0" y="0"/>
                  </a:moveTo>
                  <a:lnTo>
                    <a:pt x="3659148" y="348052"/>
                  </a:lnTo>
                </a:path>
              </a:pathLst>
            </a:custGeom>
            <a:ln w="151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59896" y="2252819"/>
              <a:ext cx="1835150" cy="346710"/>
            </a:xfrm>
            <a:custGeom>
              <a:avLst/>
              <a:gdLst/>
              <a:ahLst/>
              <a:cxnLst/>
              <a:rect l="l" t="t" r="r" b="b"/>
              <a:pathLst>
                <a:path w="1835150" h="346710">
                  <a:moveTo>
                    <a:pt x="13488" y="0"/>
                  </a:moveTo>
                  <a:lnTo>
                    <a:pt x="0" y="170555"/>
                  </a:lnTo>
                  <a:lnTo>
                    <a:pt x="1821214" y="346244"/>
                  </a:lnTo>
                  <a:lnTo>
                    <a:pt x="1834686" y="175558"/>
                  </a:lnTo>
                  <a:lnTo>
                    <a:pt x="13488" y="0"/>
                  </a:lnTo>
                  <a:close/>
                </a:path>
              </a:pathLst>
            </a:custGeom>
            <a:solidFill>
              <a:srgbClr val="F7B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59896" y="2252819"/>
              <a:ext cx="1835150" cy="346710"/>
            </a:xfrm>
            <a:custGeom>
              <a:avLst/>
              <a:gdLst/>
              <a:ahLst/>
              <a:cxnLst/>
              <a:rect l="l" t="t" r="r" b="b"/>
              <a:pathLst>
                <a:path w="1835150" h="346710">
                  <a:moveTo>
                    <a:pt x="1821214" y="346244"/>
                  </a:moveTo>
                  <a:lnTo>
                    <a:pt x="0" y="170555"/>
                  </a:lnTo>
                  <a:lnTo>
                    <a:pt x="13488" y="0"/>
                  </a:lnTo>
                  <a:lnTo>
                    <a:pt x="1834686" y="175558"/>
                  </a:lnTo>
                  <a:lnTo>
                    <a:pt x="1821214" y="346244"/>
                  </a:lnTo>
                  <a:close/>
                </a:path>
              </a:pathLst>
            </a:custGeom>
            <a:ln w="10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46413" y="2423375"/>
              <a:ext cx="1835150" cy="346710"/>
            </a:xfrm>
            <a:custGeom>
              <a:avLst/>
              <a:gdLst/>
              <a:ahLst/>
              <a:cxnLst/>
              <a:rect l="l" t="t" r="r" b="b"/>
              <a:pathLst>
                <a:path w="1835150" h="346710">
                  <a:moveTo>
                    <a:pt x="13483" y="0"/>
                  </a:moveTo>
                  <a:lnTo>
                    <a:pt x="0" y="170657"/>
                  </a:lnTo>
                  <a:lnTo>
                    <a:pt x="1821226" y="346358"/>
                  </a:lnTo>
                  <a:lnTo>
                    <a:pt x="1834698" y="175689"/>
                  </a:lnTo>
                  <a:lnTo>
                    <a:pt x="13483" y="0"/>
                  </a:lnTo>
                  <a:close/>
                </a:path>
              </a:pathLst>
            </a:custGeom>
            <a:solidFill>
              <a:srgbClr val="8DC5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46413" y="2423375"/>
              <a:ext cx="1835150" cy="346710"/>
            </a:xfrm>
            <a:custGeom>
              <a:avLst/>
              <a:gdLst/>
              <a:ahLst/>
              <a:cxnLst/>
              <a:rect l="l" t="t" r="r" b="b"/>
              <a:pathLst>
                <a:path w="1835150" h="346710">
                  <a:moveTo>
                    <a:pt x="1821226" y="346358"/>
                  </a:moveTo>
                  <a:lnTo>
                    <a:pt x="0" y="170657"/>
                  </a:lnTo>
                  <a:lnTo>
                    <a:pt x="13483" y="0"/>
                  </a:lnTo>
                  <a:lnTo>
                    <a:pt x="1834698" y="175689"/>
                  </a:lnTo>
                  <a:lnTo>
                    <a:pt x="1821226" y="346358"/>
                  </a:lnTo>
                  <a:close/>
                </a:path>
              </a:pathLst>
            </a:custGeom>
            <a:ln w="10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34614" y="2585499"/>
              <a:ext cx="1835150" cy="346710"/>
            </a:xfrm>
            <a:custGeom>
              <a:avLst/>
              <a:gdLst/>
              <a:ahLst/>
              <a:cxnLst/>
              <a:rect l="l" t="t" r="r" b="b"/>
              <a:pathLst>
                <a:path w="1835150" h="346710">
                  <a:moveTo>
                    <a:pt x="13483" y="0"/>
                  </a:moveTo>
                  <a:lnTo>
                    <a:pt x="0" y="170663"/>
                  </a:lnTo>
                  <a:lnTo>
                    <a:pt x="1821209" y="346369"/>
                  </a:lnTo>
                  <a:lnTo>
                    <a:pt x="1834738" y="175700"/>
                  </a:lnTo>
                  <a:lnTo>
                    <a:pt x="13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34614" y="2585499"/>
              <a:ext cx="1835150" cy="346710"/>
            </a:xfrm>
            <a:custGeom>
              <a:avLst/>
              <a:gdLst/>
              <a:ahLst/>
              <a:cxnLst/>
              <a:rect l="l" t="t" r="r" b="b"/>
              <a:pathLst>
                <a:path w="1835150" h="346710">
                  <a:moveTo>
                    <a:pt x="1821209" y="346369"/>
                  </a:moveTo>
                  <a:lnTo>
                    <a:pt x="0" y="170663"/>
                  </a:lnTo>
                  <a:lnTo>
                    <a:pt x="13483" y="0"/>
                  </a:lnTo>
                  <a:lnTo>
                    <a:pt x="1834738" y="175700"/>
                  </a:lnTo>
                  <a:lnTo>
                    <a:pt x="1821209" y="346369"/>
                  </a:lnTo>
                  <a:close/>
                </a:path>
              </a:pathLst>
            </a:custGeom>
            <a:ln w="10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50647" y="2605783"/>
              <a:ext cx="130175" cy="180975"/>
            </a:xfrm>
            <a:custGeom>
              <a:avLst/>
              <a:gdLst/>
              <a:ahLst/>
              <a:cxnLst/>
              <a:rect l="l" t="t" r="r" b="b"/>
              <a:pathLst>
                <a:path w="130175" h="180975">
                  <a:moveTo>
                    <a:pt x="13483" y="0"/>
                  </a:moveTo>
                  <a:lnTo>
                    <a:pt x="0" y="170663"/>
                  </a:lnTo>
                  <a:lnTo>
                    <a:pt x="116433" y="180737"/>
                  </a:lnTo>
                  <a:lnTo>
                    <a:pt x="129905" y="10210"/>
                  </a:lnTo>
                  <a:lnTo>
                    <a:pt x="13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50647" y="2605783"/>
              <a:ext cx="130175" cy="180975"/>
            </a:xfrm>
            <a:custGeom>
              <a:avLst/>
              <a:gdLst/>
              <a:ahLst/>
              <a:cxnLst/>
              <a:rect l="l" t="t" r="r" b="b"/>
              <a:pathLst>
                <a:path w="130175" h="180975">
                  <a:moveTo>
                    <a:pt x="116433" y="180737"/>
                  </a:moveTo>
                  <a:lnTo>
                    <a:pt x="0" y="170663"/>
                  </a:lnTo>
                  <a:lnTo>
                    <a:pt x="13483" y="0"/>
                  </a:lnTo>
                  <a:lnTo>
                    <a:pt x="129905" y="10210"/>
                  </a:lnTo>
                  <a:lnTo>
                    <a:pt x="116433" y="180737"/>
                  </a:lnTo>
                  <a:close/>
                </a:path>
              </a:pathLst>
            </a:custGeom>
            <a:ln w="1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72161" y="2615994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80">
                  <a:moveTo>
                    <a:pt x="13471" y="0"/>
                  </a:moveTo>
                  <a:lnTo>
                    <a:pt x="0" y="172204"/>
                  </a:lnTo>
                  <a:lnTo>
                    <a:pt x="116450" y="182414"/>
                  </a:lnTo>
                  <a:lnTo>
                    <a:pt x="129922" y="11751"/>
                  </a:lnTo>
                  <a:lnTo>
                    <a:pt x="134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72161" y="2615994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80">
                  <a:moveTo>
                    <a:pt x="116450" y="182414"/>
                  </a:moveTo>
                  <a:lnTo>
                    <a:pt x="0" y="172204"/>
                  </a:lnTo>
                  <a:lnTo>
                    <a:pt x="13471" y="0"/>
                  </a:lnTo>
                  <a:lnTo>
                    <a:pt x="129922" y="11751"/>
                  </a:lnTo>
                  <a:lnTo>
                    <a:pt x="116450" y="182414"/>
                  </a:lnTo>
                  <a:close/>
                </a:path>
              </a:pathLst>
            </a:custGeom>
            <a:ln w="1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85244" y="2627745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80">
                  <a:moveTo>
                    <a:pt x="13471" y="0"/>
                  </a:moveTo>
                  <a:lnTo>
                    <a:pt x="0" y="170663"/>
                  </a:lnTo>
                  <a:lnTo>
                    <a:pt x="116393" y="182414"/>
                  </a:lnTo>
                  <a:lnTo>
                    <a:pt x="130036" y="11887"/>
                  </a:lnTo>
                  <a:lnTo>
                    <a:pt x="134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85244" y="2627745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80">
                  <a:moveTo>
                    <a:pt x="116393" y="182414"/>
                  </a:moveTo>
                  <a:lnTo>
                    <a:pt x="0" y="170663"/>
                  </a:lnTo>
                  <a:lnTo>
                    <a:pt x="13471" y="0"/>
                  </a:lnTo>
                  <a:lnTo>
                    <a:pt x="130036" y="11887"/>
                  </a:lnTo>
                  <a:lnTo>
                    <a:pt x="116393" y="182414"/>
                  </a:lnTo>
                  <a:close/>
                </a:path>
              </a:pathLst>
            </a:custGeom>
            <a:ln w="1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98270" y="2637956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80">
                  <a:moveTo>
                    <a:pt x="13643" y="0"/>
                  </a:moveTo>
                  <a:lnTo>
                    <a:pt x="0" y="172204"/>
                  </a:lnTo>
                  <a:lnTo>
                    <a:pt x="116621" y="182420"/>
                  </a:lnTo>
                  <a:lnTo>
                    <a:pt x="130093" y="11751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98270" y="2637956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80">
                  <a:moveTo>
                    <a:pt x="116621" y="182420"/>
                  </a:moveTo>
                  <a:lnTo>
                    <a:pt x="0" y="172204"/>
                  </a:lnTo>
                  <a:lnTo>
                    <a:pt x="13643" y="0"/>
                  </a:lnTo>
                  <a:lnTo>
                    <a:pt x="130093" y="11751"/>
                  </a:lnTo>
                  <a:lnTo>
                    <a:pt x="116621" y="182420"/>
                  </a:lnTo>
                  <a:close/>
                </a:path>
              </a:pathLst>
            </a:custGeom>
            <a:ln w="1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07985" y="2649707"/>
              <a:ext cx="128905" cy="182880"/>
            </a:xfrm>
            <a:custGeom>
              <a:avLst/>
              <a:gdLst/>
              <a:ahLst/>
              <a:cxnLst/>
              <a:rect l="l" t="t" r="r" b="b"/>
              <a:pathLst>
                <a:path w="128904" h="182880">
                  <a:moveTo>
                    <a:pt x="13643" y="0"/>
                  </a:moveTo>
                  <a:lnTo>
                    <a:pt x="0" y="170669"/>
                  </a:lnTo>
                  <a:lnTo>
                    <a:pt x="114909" y="182420"/>
                  </a:lnTo>
                  <a:lnTo>
                    <a:pt x="128381" y="10210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07985" y="2649707"/>
              <a:ext cx="128905" cy="182880"/>
            </a:xfrm>
            <a:custGeom>
              <a:avLst/>
              <a:gdLst/>
              <a:ahLst/>
              <a:cxnLst/>
              <a:rect l="l" t="t" r="r" b="b"/>
              <a:pathLst>
                <a:path w="128904" h="182880">
                  <a:moveTo>
                    <a:pt x="114909" y="182420"/>
                  </a:moveTo>
                  <a:lnTo>
                    <a:pt x="0" y="170669"/>
                  </a:lnTo>
                  <a:lnTo>
                    <a:pt x="13643" y="0"/>
                  </a:lnTo>
                  <a:lnTo>
                    <a:pt x="128381" y="10210"/>
                  </a:lnTo>
                  <a:lnTo>
                    <a:pt x="114909" y="182420"/>
                  </a:lnTo>
                  <a:close/>
                </a:path>
              </a:pathLst>
            </a:custGeom>
            <a:ln w="1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 rot="300000">
            <a:off x="3591748" y="2659208"/>
            <a:ext cx="16382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100" spc="10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711078" y="2646344"/>
            <a:ext cx="1358900" cy="201295"/>
            <a:chOff x="3711078" y="2646344"/>
            <a:chExt cx="1358900" cy="201295"/>
          </a:xfrm>
        </p:grpSpPr>
        <p:sp>
          <p:nvSpPr>
            <p:cNvPr id="38" name="object 38"/>
            <p:cNvSpPr/>
            <p:nvPr/>
          </p:nvSpPr>
          <p:spPr>
            <a:xfrm>
              <a:off x="3716158" y="2659918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80">
                  <a:moveTo>
                    <a:pt x="13471" y="0"/>
                  </a:moveTo>
                  <a:lnTo>
                    <a:pt x="0" y="170526"/>
                  </a:lnTo>
                  <a:lnTo>
                    <a:pt x="116450" y="182420"/>
                  </a:lnTo>
                  <a:lnTo>
                    <a:pt x="129922" y="10074"/>
                  </a:lnTo>
                  <a:lnTo>
                    <a:pt x="134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16158" y="2659918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80">
                  <a:moveTo>
                    <a:pt x="116450" y="182420"/>
                  </a:moveTo>
                  <a:lnTo>
                    <a:pt x="0" y="170526"/>
                  </a:lnTo>
                  <a:lnTo>
                    <a:pt x="13471" y="0"/>
                  </a:lnTo>
                  <a:lnTo>
                    <a:pt x="129922" y="10074"/>
                  </a:lnTo>
                  <a:lnTo>
                    <a:pt x="116450" y="182420"/>
                  </a:lnTo>
                  <a:close/>
                </a:path>
              </a:pathLst>
            </a:custGeom>
            <a:ln w="1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647" y="2646344"/>
              <a:ext cx="243096" cy="12842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 rot="300000">
            <a:off x="3602512" y="2344793"/>
            <a:ext cx="568008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650" spc="-15" baseline="2525" dirty="0">
                <a:latin typeface="Times New Roman"/>
                <a:cs typeface="Times New Roman"/>
              </a:rPr>
              <a:t>seq</a:t>
            </a:r>
            <a:r>
              <a:rPr sz="1100" spc="5" dirty="0">
                <a:latin typeface="Times New Roman"/>
                <a:cs typeface="Times New Roman"/>
              </a:rPr>
              <a:t>:</a:t>
            </a:r>
            <a:r>
              <a:rPr sz="1100" spc="-10" dirty="0">
                <a:latin typeface="Times New Roman"/>
                <a:cs typeface="Times New Roman"/>
              </a:rPr>
              <a:t> 80</a:t>
            </a:r>
            <a:r>
              <a:rPr sz="1100" spc="-5" dirty="0">
                <a:latin typeface="Times New Roman"/>
                <a:cs typeface="Times New Roman"/>
              </a:rPr>
              <a:t>0</a:t>
            </a:r>
            <a:r>
              <a:rPr sz="1100" spc="10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 rot="21300000">
            <a:off x="4893639" y="3507298"/>
            <a:ext cx="742727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100" spc="-10" dirty="0">
                <a:latin typeface="Times New Roman"/>
                <a:cs typeface="Times New Roman"/>
              </a:rPr>
              <a:t>S</a:t>
            </a:r>
            <a:r>
              <a:rPr sz="1100" dirty="0">
                <a:latin typeface="Times New Roman"/>
                <a:cs typeface="Times New Roman"/>
              </a:rPr>
              <a:t>Y</a:t>
            </a:r>
            <a:r>
              <a:rPr sz="1100" spc="15" dirty="0">
                <a:latin typeface="Times New Roman"/>
                <a:cs typeface="Times New Roman"/>
              </a:rPr>
              <a:t>N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+</a:t>
            </a:r>
            <a:r>
              <a:rPr sz="1100" spc="-75" dirty="0">
                <a:latin typeface="Times New Roman"/>
                <a:cs typeface="Times New Roman"/>
              </a:rPr>
              <a:t> </a:t>
            </a:r>
            <a:r>
              <a:rPr sz="1650" spc="-7" baseline="2525" dirty="0">
                <a:latin typeface="Times New Roman"/>
                <a:cs typeface="Times New Roman"/>
              </a:rPr>
              <a:t>A</a:t>
            </a:r>
            <a:r>
              <a:rPr sz="1650" spc="-15" baseline="2525" dirty="0">
                <a:latin typeface="Times New Roman"/>
                <a:cs typeface="Times New Roman"/>
              </a:rPr>
              <a:t>C</a:t>
            </a:r>
            <a:r>
              <a:rPr sz="1650" spc="22" baseline="2525" dirty="0">
                <a:latin typeface="Times New Roman"/>
                <a:cs typeface="Times New Roman"/>
              </a:rPr>
              <a:t>K</a:t>
            </a:r>
            <a:endParaRPr sz="1650" baseline="2525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645755" y="2884348"/>
            <a:ext cx="3707765" cy="689610"/>
            <a:chOff x="2645755" y="2884348"/>
            <a:chExt cx="3707765" cy="689610"/>
          </a:xfrm>
        </p:grpSpPr>
        <p:sp>
          <p:nvSpPr>
            <p:cNvPr id="44" name="object 44"/>
            <p:cNvSpPr/>
            <p:nvPr/>
          </p:nvSpPr>
          <p:spPr>
            <a:xfrm>
              <a:off x="2653375" y="3129275"/>
              <a:ext cx="3692525" cy="360045"/>
            </a:xfrm>
            <a:custGeom>
              <a:avLst/>
              <a:gdLst/>
              <a:ahLst/>
              <a:cxnLst/>
              <a:rect l="l" t="t" r="r" b="b"/>
              <a:pathLst>
                <a:path w="3692525" h="360045">
                  <a:moveTo>
                    <a:pt x="0" y="359719"/>
                  </a:moveTo>
                  <a:lnTo>
                    <a:pt x="3692113" y="0"/>
                  </a:lnTo>
                </a:path>
              </a:pathLst>
            </a:custGeom>
            <a:ln w="151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266246" y="2889428"/>
              <a:ext cx="1836420" cy="346710"/>
            </a:xfrm>
            <a:custGeom>
              <a:avLst/>
              <a:gdLst/>
              <a:ahLst/>
              <a:cxnLst/>
              <a:rect l="l" t="t" r="r" b="b"/>
              <a:pathLst>
                <a:path w="1836420" h="346710">
                  <a:moveTo>
                    <a:pt x="1822478" y="0"/>
                  </a:moveTo>
                  <a:lnTo>
                    <a:pt x="0" y="175679"/>
                  </a:lnTo>
                  <a:lnTo>
                    <a:pt x="15308" y="346294"/>
                  </a:lnTo>
                  <a:lnTo>
                    <a:pt x="1835959" y="170621"/>
                  </a:lnTo>
                  <a:lnTo>
                    <a:pt x="1822478" y="0"/>
                  </a:lnTo>
                  <a:close/>
                </a:path>
              </a:pathLst>
            </a:custGeom>
            <a:solidFill>
              <a:srgbClr val="F7B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66246" y="2889428"/>
              <a:ext cx="1836420" cy="346710"/>
            </a:xfrm>
            <a:custGeom>
              <a:avLst/>
              <a:gdLst/>
              <a:ahLst/>
              <a:cxnLst/>
              <a:rect l="l" t="t" r="r" b="b"/>
              <a:pathLst>
                <a:path w="1836420" h="346710">
                  <a:moveTo>
                    <a:pt x="1835959" y="170621"/>
                  </a:moveTo>
                  <a:lnTo>
                    <a:pt x="15308" y="346294"/>
                  </a:lnTo>
                  <a:lnTo>
                    <a:pt x="0" y="175679"/>
                  </a:lnTo>
                  <a:lnTo>
                    <a:pt x="1822478" y="0"/>
                  </a:lnTo>
                  <a:lnTo>
                    <a:pt x="1835959" y="170621"/>
                  </a:lnTo>
                  <a:close/>
                </a:path>
              </a:pathLst>
            </a:custGeom>
            <a:ln w="10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79898" y="3060049"/>
              <a:ext cx="1835785" cy="346710"/>
            </a:xfrm>
            <a:custGeom>
              <a:avLst/>
              <a:gdLst/>
              <a:ahLst/>
              <a:cxnLst/>
              <a:rect l="l" t="t" r="r" b="b"/>
              <a:pathLst>
                <a:path w="1835785" h="346710">
                  <a:moveTo>
                    <a:pt x="1822307" y="0"/>
                  </a:moveTo>
                  <a:lnTo>
                    <a:pt x="0" y="175673"/>
                  </a:lnTo>
                  <a:lnTo>
                    <a:pt x="15194" y="346152"/>
                  </a:lnTo>
                  <a:lnTo>
                    <a:pt x="1835788" y="170638"/>
                  </a:lnTo>
                  <a:lnTo>
                    <a:pt x="1822307" y="0"/>
                  </a:lnTo>
                  <a:close/>
                </a:path>
              </a:pathLst>
            </a:custGeom>
            <a:solidFill>
              <a:srgbClr val="8DC5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79898" y="3060049"/>
              <a:ext cx="1835785" cy="346710"/>
            </a:xfrm>
            <a:custGeom>
              <a:avLst/>
              <a:gdLst/>
              <a:ahLst/>
              <a:cxnLst/>
              <a:rect l="l" t="t" r="r" b="b"/>
              <a:pathLst>
                <a:path w="1835785" h="346710">
                  <a:moveTo>
                    <a:pt x="1835788" y="170638"/>
                  </a:moveTo>
                  <a:lnTo>
                    <a:pt x="15194" y="346152"/>
                  </a:lnTo>
                  <a:lnTo>
                    <a:pt x="0" y="175673"/>
                  </a:lnTo>
                  <a:lnTo>
                    <a:pt x="1822307" y="0"/>
                  </a:lnTo>
                  <a:lnTo>
                    <a:pt x="1835788" y="170638"/>
                  </a:lnTo>
                  <a:close/>
                </a:path>
              </a:pathLst>
            </a:custGeom>
            <a:ln w="10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93379" y="3222156"/>
              <a:ext cx="1836420" cy="346710"/>
            </a:xfrm>
            <a:custGeom>
              <a:avLst/>
              <a:gdLst/>
              <a:ahLst/>
              <a:cxnLst/>
              <a:rect l="l" t="t" r="r" b="b"/>
              <a:pathLst>
                <a:path w="1836420" h="346710">
                  <a:moveTo>
                    <a:pt x="1822307" y="0"/>
                  </a:moveTo>
                  <a:lnTo>
                    <a:pt x="0" y="175656"/>
                  </a:lnTo>
                  <a:lnTo>
                    <a:pt x="13480" y="346272"/>
                  </a:lnTo>
                  <a:lnTo>
                    <a:pt x="1835959" y="170621"/>
                  </a:lnTo>
                  <a:lnTo>
                    <a:pt x="18223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93379" y="3222156"/>
              <a:ext cx="1836420" cy="346710"/>
            </a:xfrm>
            <a:custGeom>
              <a:avLst/>
              <a:gdLst/>
              <a:ahLst/>
              <a:cxnLst/>
              <a:rect l="l" t="t" r="r" b="b"/>
              <a:pathLst>
                <a:path w="1836420" h="346710">
                  <a:moveTo>
                    <a:pt x="1835959" y="170621"/>
                  </a:moveTo>
                  <a:lnTo>
                    <a:pt x="13480" y="346272"/>
                  </a:lnTo>
                  <a:lnTo>
                    <a:pt x="0" y="175656"/>
                  </a:lnTo>
                  <a:lnTo>
                    <a:pt x="1822307" y="0"/>
                  </a:lnTo>
                  <a:lnTo>
                    <a:pt x="1835959" y="170621"/>
                  </a:lnTo>
                  <a:close/>
                </a:path>
              </a:pathLst>
            </a:custGeom>
            <a:ln w="10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09586" y="3365786"/>
              <a:ext cx="130175" cy="180975"/>
            </a:xfrm>
            <a:custGeom>
              <a:avLst/>
              <a:gdLst/>
              <a:ahLst/>
              <a:cxnLst/>
              <a:rect l="l" t="t" r="r" b="b"/>
              <a:pathLst>
                <a:path w="130175" h="180975">
                  <a:moveTo>
                    <a:pt x="116471" y="0"/>
                  </a:moveTo>
                  <a:lnTo>
                    <a:pt x="0" y="10065"/>
                  </a:lnTo>
                  <a:lnTo>
                    <a:pt x="13480" y="180686"/>
                  </a:lnTo>
                  <a:lnTo>
                    <a:pt x="130009" y="170478"/>
                  </a:lnTo>
                  <a:lnTo>
                    <a:pt x="1164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09586" y="3365786"/>
              <a:ext cx="130175" cy="180975"/>
            </a:xfrm>
            <a:custGeom>
              <a:avLst/>
              <a:gdLst/>
              <a:ahLst/>
              <a:cxnLst/>
              <a:rect l="l" t="t" r="r" b="b"/>
              <a:pathLst>
                <a:path w="130175" h="180975">
                  <a:moveTo>
                    <a:pt x="130009" y="170478"/>
                  </a:moveTo>
                  <a:lnTo>
                    <a:pt x="13480" y="180686"/>
                  </a:lnTo>
                  <a:lnTo>
                    <a:pt x="0" y="10065"/>
                  </a:lnTo>
                  <a:lnTo>
                    <a:pt x="116471" y="0"/>
                  </a:lnTo>
                  <a:lnTo>
                    <a:pt x="130009" y="170478"/>
                  </a:lnTo>
                  <a:close/>
                </a:path>
              </a:pathLst>
            </a:custGeom>
            <a:ln w="10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31142" y="3353896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16528" y="0"/>
                  </a:moveTo>
                  <a:lnTo>
                    <a:pt x="0" y="10207"/>
                  </a:lnTo>
                  <a:lnTo>
                    <a:pt x="13480" y="182368"/>
                  </a:lnTo>
                  <a:lnTo>
                    <a:pt x="130009" y="170621"/>
                  </a:lnTo>
                  <a:lnTo>
                    <a:pt x="116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31142" y="3353896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30009" y="170621"/>
                  </a:moveTo>
                  <a:lnTo>
                    <a:pt x="13480" y="182368"/>
                  </a:lnTo>
                  <a:lnTo>
                    <a:pt x="0" y="10207"/>
                  </a:lnTo>
                  <a:lnTo>
                    <a:pt x="116528" y="0"/>
                  </a:lnTo>
                  <a:lnTo>
                    <a:pt x="130009" y="170621"/>
                  </a:lnTo>
                  <a:close/>
                </a:path>
              </a:pathLst>
            </a:custGeom>
            <a:ln w="10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44300" y="3342148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16528" y="0"/>
                  </a:moveTo>
                  <a:lnTo>
                    <a:pt x="0" y="11747"/>
                  </a:lnTo>
                  <a:lnTo>
                    <a:pt x="13480" y="182368"/>
                  </a:lnTo>
                  <a:lnTo>
                    <a:pt x="130009" y="170478"/>
                  </a:lnTo>
                  <a:lnTo>
                    <a:pt x="1165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44300" y="3342148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30009" y="170478"/>
                  </a:moveTo>
                  <a:lnTo>
                    <a:pt x="13480" y="182368"/>
                  </a:lnTo>
                  <a:lnTo>
                    <a:pt x="0" y="11747"/>
                  </a:lnTo>
                  <a:lnTo>
                    <a:pt x="116528" y="0"/>
                  </a:lnTo>
                  <a:lnTo>
                    <a:pt x="130009" y="170478"/>
                  </a:lnTo>
                  <a:close/>
                </a:path>
              </a:pathLst>
            </a:custGeom>
            <a:ln w="10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59116" y="3331940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14815" y="0"/>
                  </a:moveTo>
                  <a:lnTo>
                    <a:pt x="0" y="10207"/>
                  </a:lnTo>
                  <a:lnTo>
                    <a:pt x="13480" y="182368"/>
                  </a:lnTo>
                  <a:lnTo>
                    <a:pt x="130009" y="170621"/>
                  </a:lnTo>
                  <a:lnTo>
                    <a:pt x="1148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59116" y="3331940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30009" y="170621"/>
                  </a:moveTo>
                  <a:lnTo>
                    <a:pt x="13480" y="182368"/>
                  </a:lnTo>
                  <a:lnTo>
                    <a:pt x="0" y="10207"/>
                  </a:lnTo>
                  <a:lnTo>
                    <a:pt x="114815" y="0"/>
                  </a:lnTo>
                  <a:lnTo>
                    <a:pt x="130009" y="170621"/>
                  </a:lnTo>
                  <a:close/>
                </a:path>
              </a:pathLst>
            </a:custGeom>
            <a:ln w="10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967190" y="3320192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16528" y="0"/>
                  </a:moveTo>
                  <a:lnTo>
                    <a:pt x="0" y="11747"/>
                  </a:lnTo>
                  <a:lnTo>
                    <a:pt x="13537" y="182368"/>
                  </a:lnTo>
                  <a:lnTo>
                    <a:pt x="130181" y="172155"/>
                  </a:lnTo>
                  <a:lnTo>
                    <a:pt x="116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967190" y="3320192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30181" y="172155"/>
                  </a:moveTo>
                  <a:lnTo>
                    <a:pt x="13537" y="182368"/>
                  </a:lnTo>
                  <a:lnTo>
                    <a:pt x="0" y="11747"/>
                  </a:lnTo>
                  <a:lnTo>
                    <a:pt x="116528" y="0"/>
                  </a:lnTo>
                  <a:lnTo>
                    <a:pt x="130181" y="172155"/>
                  </a:lnTo>
                  <a:close/>
                </a:path>
              </a:pathLst>
            </a:custGeom>
            <a:ln w="10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 rot="21300000">
            <a:off x="4634458" y="3349698"/>
            <a:ext cx="449802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100" spc="15" dirty="0">
                <a:latin typeface="Times New Roman"/>
                <a:cs typeface="Times New Roman"/>
              </a:rPr>
              <a:t>A      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007927" y="3282989"/>
            <a:ext cx="1202690" cy="214629"/>
            <a:chOff x="4007927" y="3282989"/>
            <a:chExt cx="1202690" cy="214629"/>
          </a:xfrm>
        </p:grpSpPr>
        <p:sp>
          <p:nvSpPr>
            <p:cNvPr id="63" name="object 63"/>
            <p:cNvSpPr/>
            <p:nvPr/>
          </p:nvSpPr>
          <p:spPr>
            <a:xfrm>
              <a:off x="5075322" y="3309985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16471" y="0"/>
                  </a:moveTo>
                  <a:lnTo>
                    <a:pt x="0" y="11884"/>
                  </a:lnTo>
                  <a:lnTo>
                    <a:pt x="13480" y="182363"/>
                  </a:lnTo>
                  <a:lnTo>
                    <a:pt x="130124" y="170621"/>
                  </a:lnTo>
                  <a:lnTo>
                    <a:pt x="1164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075322" y="3309985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30124" y="170621"/>
                  </a:moveTo>
                  <a:lnTo>
                    <a:pt x="13480" y="182363"/>
                  </a:lnTo>
                  <a:lnTo>
                    <a:pt x="0" y="11884"/>
                  </a:lnTo>
                  <a:lnTo>
                    <a:pt x="116471" y="0"/>
                  </a:lnTo>
                  <a:lnTo>
                    <a:pt x="130124" y="170621"/>
                  </a:lnTo>
                  <a:close/>
                </a:path>
              </a:pathLst>
            </a:custGeom>
            <a:ln w="10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7927" y="3282989"/>
              <a:ext cx="243137" cy="12825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 rot="21300000">
            <a:off x="4872914" y="2982769"/>
            <a:ext cx="637111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100" spc="-10" dirty="0">
                <a:latin typeface="Times New Roman"/>
                <a:cs typeface="Times New Roman"/>
              </a:rPr>
              <a:t>seq</a:t>
            </a:r>
            <a:r>
              <a:rPr sz="1100" spc="5" dirty="0">
                <a:latin typeface="Times New Roman"/>
                <a:cs typeface="Times New Roman"/>
              </a:rPr>
              <a:t>: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1</a:t>
            </a:r>
            <a:r>
              <a:rPr sz="1100" spc="-10" dirty="0">
                <a:latin typeface="Times New Roman"/>
                <a:cs typeface="Times New Roman"/>
              </a:rPr>
              <a:t>5</a:t>
            </a:r>
            <a:r>
              <a:rPr sz="1650" spc="-7" baseline="2525" dirty="0">
                <a:latin typeface="Times New Roman"/>
                <a:cs typeface="Times New Roman"/>
              </a:rPr>
              <a:t>0</a:t>
            </a:r>
            <a:r>
              <a:rPr sz="1650" spc="-15" baseline="2525" dirty="0">
                <a:latin typeface="Times New Roman"/>
                <a:cs typeface="Times New Roman"/>
              </a:rPr>
              <a:t>0</a:t>
            </a:r>
            <a:r>
              <a:rPr sz="1650" spc="15" baseline="2525" dirty="0">
                <a:latin typeface="Times New Roman"/>
                <a:cs typeface="Times New Roman"/>
              </a:rPr>
              <a:t>0</a:t>
            </a:r>
            <a:endParaRPr sz="1650" baseline="2525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 rot="21420000">
            <a:off x="4919982" y="3150492"/>
            <a:ext cx="574773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100" dirty="0">
                <a:latin typeface="Times New Roman"/>
                <a:cs typeface="Times New Roman"/>
              </a:rPr>
              <a:t>ack: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8001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 rot="21300000">
            <a:off x="5265060" y="3288057"/>
            <a:ext cx="667476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100" spc="-10" dirty="0">
                <a:latin typeface="Times New Roman"/>
                <a:cs typeface="Times New Roman"/>
              </a:rPr>
              <a:t>r</a:t>
            </a:r>
            <a:r>
              <a:rPr sz="1100" spc="-5" dirty="0">
                <a:latin typeface="Times New Roman"/>
                <a:cs typeface="Times New Roman"/>
              </a:rPr>
              <a:t>wn</a:t>
            </a:r>
            <a:r>
              <a:rPr sz="1100" spc="-10" dirty="0">
                <a:latin typeface="Times New Roman"/>
                <a:cs typeface="Times New Roman"/>
              </a:rPr>
              <a:t>d</a:t>
            </a:r>
            <a:r>
              <a:rPr sz="1100" spc="5" dirty="0">
                <a:latin typeface="Times New Roman"/>
                <a:cs typeface="Times New Roman"/>
              </a:rPr>
              <a:t>: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650" spc="-7" baseline="2525" dirty="0">
                <a:latin typeface="Times New Roman"/>
                <a:cs typeface="Times New Roman"/>
              </a:rPr>
              <a:t>5</a:t>
            </a:r>
            <a:r>
              <a:rPr sz="1650" spc="-15" baseline="2525" dirty="0">
                <a:latin typeface="Times New Roman"/>
                <a:cs typeface="Times New Roman"/>
              </a:rPr>
              <a:t>00</a:t>
            </a:r>
            <a:r>
              <a:rPr sz="1650" spc="15" baseline="2525" dirty="0">
                <a:latin typeface="Times New Roman"/>
                <a:cs typeface="Times New Roman"/>
              </a:rPr>
              <a:t>0</a:t>
            </a:r>
            <a:endParaRPr sz="1650" baseline="2525">
              <a:latin typeface="Times New Roman"/>
              <a:cs typeface="Times New Roman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651539" y="3546456"/>
            <a:ext cx="3700779" cy="690880"/>
            <a:chOff x="2651539" y="3546456"/>
            <a:chExt cx="3700779" cy="690880"/>
          </a:xfrm>
        </p:grpSpPr>
        <p:sp>
          <p:nvSpPr>
            <p:cNvPr id="70" name="object 70"/>
            <p:cNvSpPr/>
            <p:nvPr/>
          </p:nvSpPr>
          <p:spPr>
            <a:xfrm>
              <a:off x="2659159" y="3794471"/>
              <a:ext cx="3685540" cy="353060"/>
            </a:xfrm>
            <a:custGeom>
              <a:avLst/>
              <a:gdLst/>
              <a:ahLst/>
              <a:cxnLst/>
              <a:rect l="l" t="t" r="r" b="b"/>
              <a:pathLst>
                <a:path w="3685540" h="353060">
                  <a:moveTo>
                    <a:pt x="0" y="0"/>
                  </a:moveTo>
                  <a:lnTo>
                    <a:pt x="3685157" y="352770"/>
                  </a:lnTo>
                </a:path>
              </a:pathLst>
            </a:custGeom>
            <a:ln w="15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912079" y="3551536"/>
              <a:ext cx="1833880" cy="347980"/>
            </a:xfrm>
            <a:custGeom>
              <a:avLst/>
              <a:gdLst/>
              <a:ahLst/>
              <a:cxnLst/>
              <a:rect l="l" t="t" r="r" b="b"/>
              <a:pathLst>
                <a:path w="1833879" h="347979">
                  <a:moveTo>
                    <a:pt x="13472" y="0"/>
                  </a:moveTo>
                  <a:lnTo>
                    <a:pt x="0" y="172048"/>
                  </a:lnTo>
                  <a:lnTo>
                    <a:pt x="1819829" y="347618"/>
                  </a:lnTo>
                  <a:lnTo>
                    <a:pt x="1833290" y="175570"/>
                  </a:lnTo>
                  <a:lnTo>
                    <a:pt x="13472" y="0"/>
                  </a:lnTo>
                  <a:close/>
                </a:path>
              </a:pathLst>
            </a:custGeom>
            <a:solidFill>
              <a:srgbClr val="F7B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912079" y="3551536"/>
              <a:ext cx="1833880" cy="347980"/>
            </a:xfrm>
            <a:custGeom>
              <a:avLst/>
              <a:gdLst/>
              <a:ahLst/>
              <a:cxnLst/>
              <a:rect l="l" t="t" r="r" b="b"/>
              <a:pathLst>
                <a:path w="1833879" h="347979">
                  <a:moveTo>
                    <a:pt x="1819829" y="347618"/>
                  </a:moveTo>
                  <a:lnTo>
                    <a:pt x="0" y="172048"/>
                  </a:lnTo>
                  <a:lnTo>
                    <a:pt x="13472" y="0"/>
                  </a:lnTo>
                  <a:lnTo>
                    <a:pt x="1833290" y="175570"/>
                  </a:lnTo>
                  <a:lnTo>
                    <a:pt x="1819829" y="347618"/>
                  </a:lnTo>
                  <a:close/>
                </a:path>
              </a:pathLst>
            </a:custGeom>
            <a:ln w="100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98606" y="3721937"/>
              <a:ext cx="1833880" cy="347980"/>
            </a:xfrm>
            <a:custGeom>
              <a:avLst/>
              <a:gdLst/>
              <a:ahLst/>
              <a:cxnLst/>
              <a:rect l="l" t="t" r="r" b="b"/>
              <a:pathLst>
                <a:path w="1833879" h="347979">
                  <a:moveTo>
                    <a:pt x="13472" y="0"/>
                  </a:moveTo>
                  <a:lnTo>
                    <a:pt x="0" y="172190"/>
                  </a:lnTo>
                  <a:lnTo>
                    <a:pt x="1819840" y="347732"/>
                  </a:lnTo>
                  <a:lnTo>
                    <a:pt x="1833302" y="175541"/>
                  </a:lnTo>
                  <a:lnTo>
                    <a:pt x="13472" y="0"/>
                  </a:lnTo>
                  <a:close/>
                </a:path>
              </a:pathLst>
            </a:custGeom>
            <a:solidFill>
              <a:srgbClr val="8DC5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98606" y="3721937"/>
              <a:ext cx="1833880" cy="347980"/>
            </a:xfrm>
            <a:custGeom>
              <a:avLst/>
              <a:gdLst/>
              <a:ahLst/>
              <a:cxnLst/>
              <a:rect l="l" t="t" r="r" b="b"/>
              <a:pathLst>
                <a:path w="1833879" h="347979">
                  <a:moveTo>
                    <a:pt x="1819840" y="347732"/>
                  </a:moveTo>
                  <a:lnTo>
                    <a:pt x="0" y="172190"/>
                  </a:lnTo>
                  <a:lnTo>
                    <a:pt x="13472" y="0"/>
                  </a:lnTo>
                  <a:lnTo>
                    <a:pt x="1833302" y="175541"/>
                  </a:lnTo>
                  <a:lnTo>
                    <a:pt x="1819840" y="347732"/>
                  </a:lnTo>
                  <a:close/>
                </a:path>
              </a:pathLst>
            </a:custGeom>
            <a:ln w="100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886816" y="3883921"/>
              <a:ext cx="1833880" cy="347980"/>
            </a:xfrm>
            <a:custGeom>
              <a:avLst/>
              <a:gdLst/>
              <a:ahLst/>
              <a:cxnLst/>
              <a:rect l="l" t="t" r="r" b="b"/>
              <a:pathLst>
                <a:path w="1833879" h="347979">
                  <a:moveTo>
                    <a:pt x="13472" y="0"/>
                  </a:moveTo>
                  <a:lnTo>
                    <a:pt x="0" y="172190"/>
                  </a:lnTo>
                  <a:lnTo>
                    <a:pt x="1819823" y="347737"/>
                  </a:lnTo>
                  <a:lnTo>
                    <a:pt x="1833285" y="177223"/>
                  </a:lnTo>
                  <a:lnTo>
                    <a:pt x="134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86816" y="3883921"/>
              <a:ext cx="1833880" cy="347980"/>
            </a:xfrm>
            <a:custGeom>
              <a:avLst/>
              <a:gdLst/>
              <a:ahLst/>
              <a:cxnLst/>
              <a:rect l="l" t="t" r="r" b="b"/>
              <a:pathLst>
                <a:path w="1833879" h="347979">
                  <a:moveTo>
                    <a:pt x="1819823" y="347737"/>
                  </a:moveTo>
                  <a:lnTo>
                    <a:pt x="0" y="172190"/>
                  </a:lnTo>
                  <a:lnTo>
                    <a:pt x="13472" y="0"/>
                  </a:lnTo>
                  <a:lnTo>
                    <a:pt x="1833285" y="177223"/>
                  </a:lnTo>
                  <a:lnTo>
                    <a:pt x="1819823" y="347737"/>
                  </a:lnTo>
                  <a:close/>
                </a:path>
              </a:pathLst>
            </a:custGeom>
            <a:ln w="100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102678" y="3904187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3472" y="0"/>
                  </a:moveTo>
                  <a:lnTo>
                    <a:pt x="0" y="170514"/>
                  </a:lnTo>
                  <a:lnTo>
                    <a:pt x="116356" y="182255"/>
                  </a:lnTo>
                  <a:lnTo>
                    <a:pt x="129817" y="11882"/>
                  </a:lnTo>
                  <a:lnTo>
                    <a:pt x="13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102678" y="3904187"/>
              <a:ext cx="251460" cy="194310"/>
            </a:xfrm>
            <a:custGeom>
              <a:avLst/>
              <a:gdLst/>
              <a:ahLst/>
              <a:cxnLst/>
              <a:rect l="l" t="t" r="r" b="b"/>
              <a:pathLst>
                <a:path w="251460" h="194310">
                  <a:moveTo>
                    <a:pt x="116356" y="182255"/>
                  </a:moveTo>
                  <a:lnTo>
                    <a:pt x="0" y="170514"/>
                  </a:lnTo>
                  <a:lnTo>
                    <a:pt x="13472" y="0"/>
                  </a:lnTo>
                  <a:lnTo>
                    <a:pt x="129817" y="11882"/>
                  </a:lnTo>
                  <a:lnTo>
                    <a:pt x="116356" y="182255"/>
                  </a:lnTo>
                  <a:close/>
                </a:path>
                <a:path w="251460" h="194310">
                  <a:moveTo>
                    <a:pt x="236083" y="194132"/>
                  </a:moveTo>
                  <a:lnTo>
                    <a:pt x="121409" y="182255"/>
                  </a:lnTo>
                  <a:lnTo>
                    <a:pt x="134894" y="11882"/>
                  </a:lnTo>
                  <a:lnTo>
                    <a:pt x="251369" y="23623"/>
                  </a:lnTo>
                  <a:lnTo>
                    <a:pt x="236083" y="194132"/>
                  </a:lnTo>
                  <a:close/>
                </a:path>
              </a:pathLst>
            </a:custGeom>
            <a:ln w="10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 rot="300000">
            <a:off x="3205257" y="3926556"/>
            <a:ext cx="176663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100" spc="10" dirty="0">
                <a:latin typeface="Times New Roman"/>
                <a:cs typeface="Times New Roman"/>
              </a:rPr>
              <a:t>A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3331970" y="3922730"/>
            <a:ext cx="1692275" cy="222885"/>
            <a:chOff x="3331970" y="3922730"/>
            <a:chExt cx="1692275" cy="222885"/>
          </a:xfrm>
        </p:grpSpPr>
        <p:sp>
          <p:nvSpPr>
            <p:cNvPr id="81" name="object 81"/>
            <p:cNvSpPr/>
            <p:nvPr/>
          </p:nvSpPr>
          <p:spPr>
            <a:xfrm>
              <a:off x="3337050" y="3927810"/>
              <a:ext cx="130175" cy="182245"/>
            </a:xfrm>
            <a:custGeom>
              <a:avLst/>
              <a:gdLst/>
              <a:ahLst/>
              <a:cxnLst/>
              <a:rect l="l" t="t" r="r" b="b"/>
              <a:pathLst>
                <a:path w="130175" h="182245">
                  <a:moveTo>
                    <a:pt x="13632" y="0"/>
                  </a:moveTo>
                  <a:lnTo>
                    <a:pt x="0" y="170509"/>
                  </a:lnTo>
                  <a:lnTo>
                    <a:pt x="116532" y="182249"/>
                  </a:lnTo>
                  <a:lnTo>
                    <a:pt x="129994" y="10201"/>
                  </a:lnTo>
                  <a:lnTo>
                    <a:pt x="136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337050" y="3927810"/>
              <a:ext cx="130175" cy="182245"/>
            </a:xfrm>
            <a:custGeom>
              <a:avLst/>
              <a:gdLst/>
              <a:ahLst/>
              <a:cxnLst/>
              <a:rect l="l" t="t" r="r" b="b"/>
              <a:pathLst>
                <a:path w="130175" h="182245">
                  <a:moveTo>
                    <a:pt x="116532" y="182249"/>
                  </a:moveTo>
                  <a:lnTo>
                    <a:pt x="0" y="170509"/>
                  </a:lnTo>
                  <a:lnTo>
                    <a:pt x="13632" y="0"/>
                  </a:lnTo>
                  <a:lnTo>
                    <a:pt x="129994" y="10201"/>
                  </a:lnTo>
                  <a:lnTo>
                    <a:pt x="116532" y="182249"/>
                  </a:lnTo>
                  <a:close/>
                </a:path>
              </a:pathLst>
            </a:custGeom>
            <a:ln w="100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450217" y="3938012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3461" y="0"/>
                  </a:moveTo>
                  <a:lnTo>
                    <a:pt x="0" y="170372"/>
                  </a:lnTo>
                  <a:lnTo>
                    <a:pt x="116361" y="182255"/>
                  </a:lnTo>
                  <a:lnTo>
                    <a:pt x="129823" y="11740"/>
                  </a:lnTo>
                  <a:lnTo>
                    <a:pt x="134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450217" y="3938012"/>
              <a:ext cx="130175" cy="182880"/>
            </a:xfrm>
            <a:custGeom>
              <a:avLst/>
              <a:gdLst/>
              <a:ahLst/>
              <a:cxnLst/>
              <a:rect l="l" t="t" r="r" b="b"/>
              <a:pathLst>
                <a:path w="130175" h="182879">
                  <a:moveTo>
                    <a:pt x="116361" y="182255"/>
                  </a:moveTo>
                  <a:lnTo>
                    <a:pt x="0" y="170372"/>
                  </a:lnTo>
                  <a:lnTo>
                    <a:pt x="13461" y="0"/>
                  </a:lnTo>
                  <a:lnTo>
                    <a:pt x="129823" y="11740"/>
                  </a:lnTo>
                  <a:lnTo>
                    <a:pt x="116361" y="182255"/>
                  </a:lnTo>
                  <a:close/>
                </a:path>
              </a:pathLst>
            </a:custGeom>
            <a:ln w="100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559791" y="3948077"/>
              <a:ext cx="128270" cy="182245"/>
            </a:xfrm>
            <a:custGeom>
              <a:avLst/>
              <a:gdLst/>
              <a:ahLst/>
              <a:cxnLst/>
              <a:rect l="l" t="t" r="r" b="b"/>
              <a:pathLst>
                <a:path w="128270" h="182245">
                  <a:moveTo>
                    <a:pt x="13518" y="0"/>
                  </a:moveTo>
                  <a:lnTo>
                    <a:pt x="0" y="172190"/>
                  </a:lnTo>
                  <a:lnTo>
                    <a:pt x="114707" y="182249"/>
                  </a:lnTo>
                  <a:lnTo>
                    <a:pt x="128169" y="11876"/>
                  </a:lnTo>
                  <a:lnTo>
                    <a:pt x="135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559791" y="3948077"/>
              <a:ext cx="128270" cy="182245"/>
            </a:xfrm>
            <a:custGeom>
              <a:avLst/>
              <a:gdLst/>
              <a:ahLst/>
              <a:cxnLst/>
              <a:rect l="l" t="t" r="r" b="b"/>
              <a:pathLst>
                <a:path w="128270" h="182245">
                  <a:moveTo>
                    <a:pt x="114707" y="182249"/>
                  </a:moveTo>
                  <a:lnTo>
                    <a:pt x="0" y="172190"/>
                  </a:lnTo>
                  <a:lnTo>
                    <a:pt x="13518" y="0"/>
                  </a:lnTo>
                  <a:lnTo>
                    <a:pt x="128169" y="11876"/>
                  </a:lnTo>
                  <a:lnTo>
                    <a:pt x="114707" y="182249"/>
                  </a:lnTo>
                  <a:close/>
                </a:path>
              </a:pathLst>
            </a:custGeom>
            <a:ln w="100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667768" y="3959954"/>
              <a:ext cx="130175" cy="180975"/>
            </a:xfrm>
            <a:custGeom>
              <a:avLst/>
              <a:gdLst/>
              <a:ahLst/>
              <a:cxnLst/>
              <a:rect l="l" t="t" r="r" b="b"/>
              <a:pathLst>
                <a:path w="130175" h="180975">
                  <a:moveTo>
                    <a:pt x="13461" y="0"/>
                  </a:moveTo>
                  <a:lnTo>
                    <a:pt x="0" y="170372"/>
                  </a:lnTo>
                  <a:lnTo>
                    <a:pt x="116304" y="180574"/>
                  </a:lnTo>
                  <a:lnTo>
                    <a:pt x="129823" y="10065"/>
                  </a:lnTo>
                  <a:lnTo>
                    <a:pt x="134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667768" y="3959954"/>
              <a:ext cx="130175" cy="180975"/>
            </a:xfrm>
            <a:custGeom>
              <a:avLst/>
              <a:gdLst/>
              <a:ahLst/>
              <a:cxnLst/>
              <a:rect l="l" t="t" r="r" b="b"/>
              <a:pathLst>
                <a:path w="130175" h="180975">
                  <a:moveTo>
                    <a:pt x="116304" y="180574"/>
                  </a:moveTo>
                  <a:lnTo>
                    <a:pt x="0" y="170372"/>
                  </a:lnTo>
                  <a:lnTo>
                    <a:pt x="13461" y="0"/>
                  </a:lnTo>
                  <a:lnTo>
                    <a:pt x="129823" y="10065"/>
                  </a:lnTo>
                  <a:lnTo>
                    <a:pt x="116304" y="180574"/>
                  </a:lnTo>
                  <a:close/>
                </a:path>
              </a:pathLst>
            </a:custGeom>
            <a:ln w="100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80889" y="3946392"/>
              <a:ext cx="242795" cy="128313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 rot="300000">
            <a:off x="3554198" y="3644452"/>
            <a:ext cx="567393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650" spc="-15" baseline="2525" dirty="0">
                <a:latin typeface="Times New Roman"/>
                <a:cs typeface="Times New Roman"/>
              </a:rPr>
              <a:t>se</a:t>
            </a:r>
            <a:r>
              <a:rPr sz="1100" spc="-10" dirty="0">
                <a:latin typeface="Times New Roman"/>
                <a:cs typeface="Times New Roman"/>
              </a:rPr>
              <a:t>q</a:t>
            </a:r>
            <a:r>
              <a:rPr sz="1100" spc="5" dirty="0">
                <a:latin typeface="Times New Roman"/>
                <a:cs typeface="Times New Roman"/>
              </a:rPr>
              <a:t>:</a:t>
            </a:r>
            <a:r>
              <a:rPr sz="1100" spc="-10" dirty="0">
                <a:latin typeface="Times New Roman"/>
                <a:cs typeface="Times New Roman"/>
              </a:rPr>
              <a:t> 80</a:t>
            </a:r>
            <a:r>
              <a:rPr sz="1100" spc="-5" dirty="0">
                <a:latin typeface="Times New Roman"/>
                <a:cs typeface="Times New Roman"/>
              </a:rPr>
              <a:t>0</a:t>
            </a:r>
            <a:r>
              <a:rPr sz="1100" spc="10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 rot="300000">
            <a:off x="3508230" y="3816027"/>
            <a:ext cx="643921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650" spc="-15" baseline="2525" dirty="0">
                <a:latin typeface="Times New Roman"/>
                <a:cs typeface="Times New Roman"/>
              </a:rPr>
              <a:t>ack</a:t>
            </a:r>
            <a:r>
              <a:rPr sz="1650" spc="7" baseline="2525" dirty="0">
                <a:latin typeface="Times New Roman"/>
                <a:cs typeface="Times New Roman"/>
              </a:rPr>
              <a:t>:</a:t>
            </a:r>
            <a:r>
              <a:rPr sz="1650" spc="-15" baseline="25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1</a:t>
            </a:r>
            <a:r>
              <a:rPr sz="1100" spc="-10" dirty="0">
                <a:latin typeface="Times New Roman"/>
                <a:cs typeface="Times New Roman"/>
              </a:rPr>
              <a:t>5</a:t>
            </a:r>
            <a:r>
              <a:rPr sz="1100" spc="-5" dirty="0">
                <a:latin typeface="Times New Roman"/>
                <a:cs typeface="Times New Roman"/>
              </a:rPr>
              <a:t>0</a:t>
            </a:r>
            <a:r>
              <a:rPr sz="1100" spc="-10" dirty="0">
                <a:latin typeface="Times New Roman"/>
                <a:cs typeface="Times New Roman"/>
              </a:rPr>
              <a:t>0</a:t>
            </a:r>
            <a:r>
              <a:rPr sz="1100" spc="1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 rot="300000">
            <a:off x="3874834" y="4022181"/>
            <a:ext cx="735872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650" spc="-15" baseline="2525" dirty="0">
                <a:latin typeface="Times New Roman"/>
                <a:cs typeface="Times New Roman"/>
              </a:rPr>
              <a:t>rw</a:t>
            </a:r>
            <a:r>
              <a:rPr sz="1650" spc="-7" baseline="2525" dirty="0">
                <a:latin typeface="Times New Roman"/>
                <a:cs typeface="Times New Roman"/>
              </a:rPr>
              <a:t>n</a:t>
            </a:r>
            <a:r>
              <a:rPr sz="1650" spc="-15" baseline="2525" dirty="0">
                <a:latin typeface="Times New Roman"/>
                <a:cs typeface="Times New Roman"/>
              </a:rPr>
              <a:t>d</a:t>
            </a:r>
            <a:r>
              <a:rPr sz="1650" spc="7" baseline="2525" dirty="0">
                <a:latin typeface="Times New Roman"/>
                <a:cs typeface="Times New Roman"/>
              </a:rPr>
              <a:t>:</a:t>
            </a:r>
            <a:r>
              <a:rPr sz="1650" spc="-15" baseline="25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10</a:t>
            </a:r>
            <a:r>
              <a:rPr sz="1100" spc="-5" dirty="0">
                <a:latin typeface="Times New Roman"/>
                <a:cs typeface="Times New Roman"/>
              </a:rPr>
              <a:t>0</a:t>
            </a:r>
            <a:r>
              <a:rPr sz="1100" spc="-10" dirty="0">
                <a:latin typeface="Times New Roman"/>
                <a:cs typeface="Times New Roman"/>
              </a:rPr>
              <a:t>0</a:t>
            </a:r>
            <a:r>
              <a:rPr sz="1100" spc="10" dirty="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 rot="300000">
            <a:off x="3599405" y="4170802"/>
            <a:ext cx="333481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100" spc="-10" dirty="0">
                <a:latin typeface="Times New Roman"/>
                <a:cs typeface="Times New Roman"/>
              </a:rPr>
              <a:t>AC</a:t>
            </a:r>
            <a:r>
              <a:rPr sz="1100" spc="10" dirty="0">
                <a:latin typeface="Times New Roman"/>
                <a:cs typeface="Times New Roman"/>
              </a:rPr>
              <a:t>K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3365436" y="3523589"/>
            <a:ext cx="1113155" cy="879475"/>
            <a:chOff x="3365436" y="3523589"/>
            <a:chExt cx="1113155" cy="879475"/>
          </a:xfrm>
        </p:grpSpPr>
        <p:sp>
          <p:nvSpPr>
            <p:cNvPr id="95" name="object 95"/>
            <p:cNvSpPr/>
            <p:nvPr/>
          </p:nvSpPr>
          <p:spPr>
            <a:xfrm>
              <a:off x="3379723" y="3537876"/>
              <a:ext cx="913130" cy="289560"/>
            </a:xfrm>
            <a:custGeom>
              <a:avLst/>
              <a:gdLst/>
              <a:ahLst/>
              <a:cxnLst/>
              <a:rect l="l" t="t" r="r" b="b"/>
              <a:pathLst>
                <a:path w="913129" h="289560">
                  <a:moveTo>
                    <a:pt x="0" y="119977"/>
                  </a:moveTo>
                  <a:lnTo>
                    <a:pt x="21529" y="79841"/>
                  </a:lnTo>
                  <a:lnTo>
                    <a:pt x="77711" y="46310"/>
                  </a:lnTo>
                  <a:lnTo>
                    <a:pt x="116999" y="32479"/>
                  </a:lnTo>
                  <a:lnTo>
                    <a:pt x="162793" y="20849"/>
                  </a:lnTo>
                  <a:lnTo>
                    <a:pt x="214374" y="11603"/>
                  </a:lnTo>
                  <a:lnTo>
                    <a:pt x="271023" y="4924"/>
                  </a:lnTo>
                  <a:lnTo>
                    <a:pt x="332020" y="995"/>
                  </a:lnTo>
                  <a:lnTo>
                    <a:pt x="396647" y="0"/>
                  </a:lnTo>
                  <a:lnTo>
                    <a:pt x="464185" y="2121"/>
                  </a:lnTo>
                  <a:lnTo>
                    <a:pt x="531556" y="7305"/>
                  </a:lnTo>
                  <a:lnTo>
                    <a:pt x="595700" y="15271"/>
                  </a:lnTo>
                  <a:lnTo>
                    <a:pt x="655922" y="25762"/>
                  </a:lnTo>
                  <a:lnTo>
                    <a:pt x="711525" y="38519"/>
                  </a:lnTo>
                  <a:lnTo>
                    <a:pt x="761814" y="53281"/>
                  </a:lnTo>
                  <a:lnTo>
                    <a:pt x="806093" y="69792"/>
                  </a:lnTo>
                  <a:lnTo>
                    <a:pt x="843668" y="87792"/>
                  </a:lnTo>
                  <a:lnTo>
                    <a:pt x="895919" y="127224"/>
                  </a:lnTo>
                  <a:lnTo>
                    <a:pt x="913002" y="169507"/>
                  </a:lnTo>
                  <a:lnTo>
                    <a:pt x="906900" y="190308"/>
                  </a:lnTo>
                  <a:lnTo>
                    <a:pt x="867296" y="227325"/>
                  </a:lnTo>
                  <a:lnTo>
                    <a:pt x="795939" y="257004"/>
                  </a:lnTo>
                  <a:lnTo>
                    <a:pt x="750145" y="268634"/>
                  </a:lnTo>
                  <a:lnTo>
                    <a:pt x="698563" y="277881"/>
                  </a:lnTo>
                  <a:lnTo>
                    <a:pt x="641910" y="284560"/>
                  </a:lnTo>
                  <a:lnTo>
                    <a:pt x="580902" y="288489"/>
                  </a:lnTo>
                  <a:lnTo>
                    <a:pt x="516257" y="289484"/>
                  </a:lnTo>
                  <a:lnTo>
                    <a:pt x="448690" y="287363"/>
                  </a:lnTo>
                  <a:lnTo>
                    <a:pt x="381322" y="282176"/>
                  </a:lnTo>
                  <a:lnTo>
                    <a:pt x="317186" y="274202"/>
                  </a:lnTo>
                  <a:lnTo>
                    <a:pt x="256977" y="263701"/>
                  </a:lnTo>
                  <a:lnTo>
                    <a:pt x="201388" y="250933"/>
                  </a:lnTo>
                  <a:lnTo>
                    <a:pt x="151116" y="236159"/>
                  </a:lnTo>
                  <a:lnTo>
                    <a:pt x="106854" y="219640"/>
                  </a:lnTo>
                  <a:lnTo>
                    <a:pt x="69296" y="201635"/>
                  </a:lnTo>
                  <a:lnTo>
                    <a:pt x="17072" y="162213"/>
                  </a:lnTo>
                  <a:lnTo>
                    <a:pt x="0" y="119977"/>
                  </a:lnTo>
                  <a:close/>
                </a:path>
              </a:pathLst>
            </a:custGeom>
            <a:ln w="28575">
              <a:solidFill>
                <a:srgbClr val="8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172457" y="3711194"/>
              <a:ext cx="306070" cy="691515"/>
            </a:xfrm>
            <a:custGeom>
              <a:avLst/>
              <a:gdLst/>
              <a:ahLst/>
              <a:cxnLst/>
              <a:rect l="l" t="t" r="r" b="b"/>
              <a:pathLst>
                <a:path w="306070" h="691514">
                  <a:moveTo>
                    <a:pt x="52733" y="73623"/>
                  </a:moveTo>
                  <a:lnTo>
                    <a:pt x="26458" y="84588"/>
                  </a:lnTo>
                  <a:lnTo>
                    <a:pt x="279145" y="691273"/>
                  </a:lnTo>
                  <a:lnTo>
                    <a:pt x="305562" y="680288"/>
                  </a:lnTo>
                  <a:lnTo>
                    <a:pt x="52733" y="73623"/>
                  </a:lnTo>
                  <a:close/>
                </a:path>
                <a:path w="306070" h="691514">
                  <a:moveTo>
                    <a:pt x="6603" y="0"/>
                  </a:moveTo>
                  <a:lnTo>
                    <a:pt x="0" y="95630"/>
                  </a:lnTo>
                  <a:lnTo>
                    <a:pt x="26458" y="84588"/>
                  </a:lnTo>
                  <a:lnTo>
                    <a:pt x="20954" y="71373"/>
                  </a:lnTo>
                  <a:lnTo>
                    <a:pt x="47243" y="60451"/>
                  </a:lnTo>
                  <a:lnTo>
                    <a:pt x="76620" y="60451"/>
                  </a:lnTo>
                  <a:lnTo>
                    <a:pt x="6603" y="0"/>
                  </a:lnTo>
                  <a:close/>
                </a:path>
                <a:path w="306070" h="691514">
                  <a:moveTo>
                    <a:pt x="47243" y="60451"/>
                  </a:moveTo>
                  <a:lnTo>
                    <a:pt x="20954" y="71373"/>
                  </a:lnTo>
                  <a:lnTo>
                    <a:pt x="26458" y="84588"/>
                  </a:lnTo>
                  <a:lnTo>
                    <a:pt x="52733" y="73623"/>
                  </a:lnTo>
                  <a:lnTo>
                    <a:pt x="47243" y="60451"/>
                  </a:lnTo>
                  <a:close/>
                </a:path>
                <a:path w="306070" h="691514">
                  <a:moveTo>
                    <a:pt x="76620" y="60451"/>
                  </a:moveTo>
                  <a:lnTo>
                    <a:pt x="47243" y="60451"/>
                  </a:lnTo>
                  <a:lnTo>
                    <a:pt x="52733" y="73623"/>
                  </a:lnTo>
                  <a:lnTo>
                    <a:pt x="79120" y="62610"/>
                  </a:lnTo>
                  <a:lnTo>
                    <a:pt x="76620" y="60451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3938142" y="4369409"/>
            <a:ext cx="2496185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>
              <a:lnSpc>
                <a:spcPts val="1964"/>
              </a:lnSpc>
              <a:spcBef>
                <a:spcPts val="100"/>
              </a:spcBef>
            </a:pPr>
            <a:r>
              <a:rPr sz="1800" b="1" i="1" spc="-5" dirty="0">
                <a:latin typeface="Times New Roman"/>
                <a:cs typeface="Times New Roman"/>
              </a:rPr>
              <a:t>Means</a:t>
            </a:r>
            <a:r>
              <a:rPr sz="1800" b="1" i="1" spc="-3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“no</a:t>
            </a:r>
            <a:r>
              <a:rPr sz="1800" b="1" i="1" spc="-2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data”</a:t>
            </a:r>
            <a:r>
              <a:rPr sz="1800" b="1" i="1" spc="-2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!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1964"/>
              </a:lnSpc>
            </a:pPr>
            <a:r>
              <a:rPr sz="1800" b="1" spc="-5" dirty="0">
                <a:latin typeface="Times New Roman"/>
                <a:cs typeface="Times New Roman"/>
              </a:rPr>
              <a:t>seq: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8001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if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piggybacking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99" name="object 9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231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4929505"/>
            <a:chOff x="-3742" y="19037"/>
            <a:chExt cx="9152255" cy="4929505"/>
          </a:xfrm>
        </p:grpSpPr>
        <p:sp>
          <p:nvSpPr>
            <p:cNvPr id="6" name="object 6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4247" y="912964"/>
              <a:ext cx="4099305" cy="40350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0510" y="2007158"/>
              <a:ext cx="3489705" cy="245389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386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Data</a:t>
            </a:r>
            <a:r>
              <a:rPr sz="2600" b="0" spc="-7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transfer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63584" y="4541615"/>
            <a:ext cx="2412365" cy="23431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8260" rIns="0" bIns="0" rtlCol="0">
            <a:spAutoFit/>
          </a:bodyPr>
          <a:lstStyle/>
          <a:p>
            <a:pPr marL="594995">
              <a:lnSpc>
                <a:spcPct val="100000"/>
              </a:lnSpc>
              <a:spcBef>
                <a:spcPts val="380"/>
              </a:spcBef>
            </a:pPr>
            <a:r>
              <a:rPr sz="8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Connection</a:t>
            </a:r>
            <a:r>
              <a:rPr sz="85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Termination</a:t>
            </a:r>
            <a:endParaRPr sz="85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4578" y="1726196"/>
            <a:ext cx="2413380" cy="23455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59153" y="3527223"/>
            <a:ext cx="1301750" cy="70294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800" b="1" spc="-5" dirty="0">
                <a:latin typeface="Times New Roman"/>
                <a:cs typeface="Times New Roman"/>
              </a:rPr>
              <a:t>Pushing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800" b="1" spc="-5" dirty="0">
                <a:latin typeface="Times New Roman"/>
                <a:cs typeface="Times New Roman"/>
              </a:rPr>
              <a:t>Urgent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232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4039" y="1131544"/>
            <a:ext cx="5148198" cy="36469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71069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Connection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termination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using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three-way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handshaking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233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71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  <a:tab pos="1608455" algn="l"/>
                <a:tab pos="2484755" algn="l"/>
                <a:tab pos="2841625" algn="l"/>
                <a:tab pos="3456940" algn="l"/>
                <a:tab pos="3784600" algn="l"/>
                <a:tab pos="4521200" algn="l"/>
                <a:tab pos="4935855" algn="l"/>
                <a:tab pos="5545455" algn="l"/>
                <a:tab pos="6199505" algn="l"/>
                <a:tab pos="6809105" algn="l"/>
                <a:tab pos="7334884" algn="l"/>
              </a:tabLst>
            </a:pPr>
            <a:r>
              <a:rPr sz="2000" dirty="0">
                <a:latin typeface="Times New Roman"/>
                <a:cs typeface="Times New Roman"/>
              </a:rPr>
              <a:t>Congest</a:t>
            </a:r>
            <a:r>
              <a:rPr sz="2000" spc="-2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on	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l	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	TCP	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	b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sed	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	bo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	open	</a:t>
            </a:r>
            <a:r>
              <a:rPr sz="2000" spc="-2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oop	a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d	c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20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5" dirty="0">
                <a:latin typeface="Times New Roman"/>
                <a:cs typeface="Times New Roman"/>
              </a:rPr>
              <a:t>loop  mechanisms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uses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congestion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window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congestion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policy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avoid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congestion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detect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234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507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Congestion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225" cy="3587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When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too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packets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present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subnet,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performance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degrades,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this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situation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congestion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very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high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traffic,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performance</a:t>
            </a:r>
            <a:r>
              <a:rPr sz="2000" spc="3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collapses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completely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almost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no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packets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delivered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Reasons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Congestion: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Slow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Processor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High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stream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packets </a:t>
            </a:r>
            <a:r>
              <a:rPr sz="1700" dirty="0">
                <a:latin typeface="Times New Roman"/>
                <a:cs typeface="Times New Roman"/>
              </a:rPr>
              <a:t>sent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from</a:t>
            </a:r>
            <a:r>
              <a:rPr sz="1700" spc="-5" dirty="0">
                <a:latin typeface="Times New Roman"/>
                <a:cs typeface="Times New Roman"/>
              </a:rPr>
              <a:t> one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sender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Insufficient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memory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Low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bandwidth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lines</a:t>
            </a:r>
            <a:endParaRPr sz="17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Congestion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flow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often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confused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both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helps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reduce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congestion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235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507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Congestion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3370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Dividing</a:t>
            </a:r>
            <a:r>
              <a:rPr spc="-45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algorithms</a:t>
            </a:r>
            <a:r>
              <a:rPr spc="-25" dirty="0"/>
              <a:t> </a:t>
            </a:r>
            <a:r>
              <a:rPr dirty="0"/>
              <a:t>into</a:t>
            </a:r>
          </a:p>
          <a:p>
            <a:pPr marL="617855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8490" algn="l"/>
              </a:tabLst>
            </a:pPr>
            <a:r>
              <a:rPr sz="1700" dirty="0">
                <a:latin typeface="Times New Roman"/>
                <a:cs typeface="Times New Roman"/>
              </a:rPr>
              <a:t>open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loop</a:t>
            </a:r>
            <a:endParaRPr sz="1700">
              <a:latin typeface="Times New Roman"/>
              <a:cs typeface="Times New Roman"/>
            </a:endParaRPr>
          </a:p>
          <a:p>
            <a:pPr marL="942975" marR="6985" lvl="2" indent="-18478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943610" algn="l"/>
              </a:tabLst>
            </a:pPr>
            <a:r>
              <a:rPr sz="1500" spc="-5" dirty="0">
                <a:latin typeface="Times New Roman"/>
                <a:cs typeface="Times New Roman"/>
              </a:rPr>
              <a:t>They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further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divide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the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open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loop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algorithms</a:t>
            </a:r>
            <a:r>
              <a:rPr sz="1500" spc="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into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ones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that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act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at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the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source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versus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ones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that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act</a:t>
            </a:r>
            <a:r>
              <a:rPr sz="1500" spc="3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at </a:t>
            </a:r>
            <a:r>
              <a:rPr sz="1500" spc="-36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the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destination</a:t>
            </a:r>
            <a:endParaRPr sz="1500">
              <a:latin typeface="Times New Roman"/>
              <a:cs typeface="Times New Roman"/>
            </a:endParaRPr>
          </a:p>
          <a:p>
            <a:pPr marL="617855" lvl="1" indent="-232410">
              <a:lnSpc>
                <a:spcPct val="100000"/>
              </a:lnSpc>
              <a:spcBef>
                <a:spcPts val="400"/>
              </a:spcBef>
              <a:buFont typeface="Arial MT"/>
              <a:buChar char="–"/>
              <a:tabLst>
                <a:tab pos="618490" algn="l"/>
              </a:tabLst>
            </a:pPr>
            <a:r>
              <a:rPr sz="1700" dirty="0">
                <a:latin typeface="Times New Roman"/>
                <a:cs typeface="Times New Roman"/>
              </a:rPr>
              <a:t>closed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loop</a:t>
            </a:r>
            <a:endParaRPr sz="1700">
              <a:latin typeface="Times New Roman"/>
              <a:cs typeface="Times New Roman"/>
            </a:endParaRPr>
          </a:p>
          <a:p>
            <a:pPr marL="942975" lvl="2" indent="-18542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943610" algn="l"/>
              </a:tabLst>
            </a:pPr>
            <a:r>
              <a:rPr sz="1500" spc="-5" dirty="0">
                <a:latin typeface="Times New Roman"/>
                <a:cs typeface="Times New Roman"/>
              </a:rPr>
              <a:t>The closed </a:t>
            </a:r>
            <a:r>
              <a:rPr sz="1500" dirty="0">
                <a:latin typeface="Times New Roman"/>
                <a:cs typeface="Times New Roman"/>
              </a:rPr>
              <a:t>loop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algorithms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are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also </a:t>
            </a:r>
            <a:r>
              <a:rPr sz="1500" dirty="0">
                <a:latin typeface="Times New Roman"/>
                <a:cs typeface="Times New Roman"/>
              </a:rPr>
              <a:t>divided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into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two subcategories:</a:t>
            </a:r>
            <a:endParaRPr sz="1500">
              <a:latin typeface="Times New Roman"/>
              <a:cs typeface="Times New Roman"/>
            </a:endParaRPr>
          </a:p>
          <a:p>
            <a:pPr marL="1314450" lvl="3" indent="-18669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1315085" algn="l"/>
              </a:tabLst>
            </a:pPr>
            <a:r>
              <a:rPr sz="1300" spc="-5" dirty="0">
                <a:latin typeface="Times New Roman"/>
                <a:cs typeface="Times New Roman"/>
              </a:rPr>
              <a:t>In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explicit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feedback algorithms,</a:t>
            </a:r>
            <a:r>
              <a:rPr sz="1300" spc="4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packets</a:t>
            </a:r>
            <a:r>
              <a:rPr sz="1300" spc="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are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sent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back</a:t>
            </a:r>
            <a:r>
              <a:rPr sz="1300" spc="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from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the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point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of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congestion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to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warn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the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source</a:t>
            </a:r>
            <a:endParaRPr sz="1300">
              <a:latin typeface="Times New Roman"/>
              <a:cs typeface="Times New Roman"/>
            </a:endParaRPr>
          </a:p>
          <a:p>
            <a:pPr marL="1314450" marR="5080" lvl="3" indent="-186055">
              <a:lnSpc>
                <a:spcPct val="100000"/>
              </a:lnSpc>
              <a:spcBef>
                <a:spcPts val="310"/>
              </a:spcBef>
              <a:buFont typeface="Arial MT"/>
              <a:buChar char="–"/>
              <a:tabLst>
                <a:tab pos="1315085" algn="l"/>
              </a:tabLst>
            </a:pPr>
            <a:r>
              <a:rPr sz="1300" spc="-5" dirty="0">
                <a:latin typeface="Times New Roman"/>
                <a:cs typeface="Times New Roman"/>
              </a:rPr>
              <a:t>In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implicit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algorithms,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the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source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deduces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the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existence</a:t>
            </a:r>
            <a:r>
              <a:rPr sz="1300" spc="4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of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congestion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by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making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local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observations,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such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as </a:t>
            </a:r>
            <a:r>
              <a:rPr sz="1300" spc="-31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the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time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needed</a:t>
            </a:r>
            <a:r>
              <a:rPr sz="1300" dirty="0">
                <a:latin typeface="Times New Roman"/>
                <a:cs typeface="Times New Roman"/>
              </a:rPr>
              <a:t> for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acknowledgements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to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come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back</a:t>
            </a:r>
            <a:endParaRPr sz="1300">
              <a:latin typeface="Times New Roman"/>
              <a:cs typeface="Times New Roman"/>
            </a:endParaRPr>
          </a:p>
          <a:p>
            <a:pPr marL="293370" marR="6985" indent="-279400">
              <a:lnSpc>
                <a:spcPct val="100000"/>
              </a:lnSpc>
              <a:spcBef>
                <a:spcPts val="455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</a:t>
            </a:r>
            <a:r>
              <a:rPr spc="85" dirty="0"/>
              <a:t> </a:t>
            </a:r>
            <a:r>
              <a:rPr spc="-5" dirty="0"/>
              <a:t>presence</a:t>
            </a:r>
            <a:r>
              <a:rPr spc="85" dirty="0"/>
              <a:t> </a:t>
            </a:r>
            <a:r>
              <a:rPr spc="-5" dirty="0"/>
              <a:t>of</a:t>
            </a:r>
            <a:r>
              <a:rPr spc="95" dirty="0"/>
              <a:t> </a:t>
            </a:r>
            <a:r>
              <a:rPr spc="-5" dirty="0"/>
              <a:t>congestion</a:t>
            </a:r>
            <a:r>
              <a:rPr spc="95" dirty="0"/>
              <a:t> </a:t>
            </a:r>
            <a:r>
              <a:rPr spc="-5" dirty="0"/>
              <a:t>means</a:t>
            </a:r>
            <a:r>
              <a:rPr spc="85" dirty="0"/>
              <a:t> </a:t>
            </a:r>
            <a:r>
              <a:rPr spc="-5" dirty="0"/>
              <a:t>that</a:t>
            </a:r>
            <a:r>
              <a:rPr spc="85" dirty="0"/>
              <a:t> </a:t>
            </a:r>
            <a:r>
              <a:rPr spc="-5" dirty="0"/>
              <a:t>the</a:t>
            </a:r>
            <a:r>
              <a:rPr spc="100" dirty="0"/>
              <a:t> </a:t>
            </a:r>
            <a:r>
              <a:rPr spc="-10" dirty="0"/>
              <a:t>load</a:t>
            </a:r>
            <a:r>
              <a:rPr spc="100" dirty="0"/>
              <a:t> </a:t>
            </a:r>
            <a:r>
              <a:rPr spc="-10" dirty="0"/>
              <a:t>is</a:t>
            </a:r>
            <a:r>
              <a:rPr spc="80" dirty="0"/>
              <a:t> </a:t>
            </a:r>
            <a:r>
              <a:rPr spc="-5" dirty="0"/>
              <a:t>(temporarily)</a:t>
            </a:r>
            <a:r>
              <a:rPr spc="85" dirty="0"/>
              <a:t> </a:t>
            </a:r>
            <a:r>
              <a:rPr spc="-5" dirty="0"/>
              <a:t>greater</a:t>
            </a:r>
            <a:r>
              <a:rPr spc="100" dirty="0"/>
              <a:t> </a:t>
            </a:r>
            <a:r>
              <a:rPr spc="-10" dirty="0"/>
              <a:t>than</a:t>
            </a:r>
            <a:r>
              <a:rPr spc="100" dirty="0"/>
              <a:t> </a:t>
            </a:r>
            <a:r>
              <a:rPr spc="-5" dirty="0"/>
              <a:t>the </a:t>
            </a:r>
            <a:r>
              <a:rPr spc="-484" dirty="0"/>
              <a:t> </a:t>
            </a:r>
            <a:r>
              <a:rPr dirty="0"/>
              <a:t>resources</a:t>
            </a:r>
            <a:r>
              <a:rPr spc="-50" dirty="0"/>
              <a:t> </a:t>
            </a:r>
            <a:r>
              <a:rPr spc="-5" dirty="0"/>
              <a:t>can </a:t>
            </a:r>
            <a:r>
              <a:rPr dirty="0"/>
              <a:t>handle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236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507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Congestion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50" y="1157909"/>
            <a:ext cx="6147308" cy="31205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9681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Congestion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categories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237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4624070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Slow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Start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dit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crease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(Co</a:t>
            </a:r>
            <a:r>
              <a:rPr sz="2000" spc="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gesti</a:t>
            </a:r>
            <a:r>
              <a:rPr sz="2000" spc="-1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40" dirty="0">
                <a:latin typeface="Times New Roman"/>
                <a:cs typeface="Times New Roman"/>
              </a:rPr>
              <a:t> A</a:t>
            </a:r>
            <a:r>
              <a:rPr sz="2000" dirty="0">
                <a:latin typeface="Times New Roman"/>
                <a:cs typeface="Times New Roman"/>
              </a:rPr>
              <a:t>v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ida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ce)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Multiplicative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decrease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238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5706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Congestion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7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TCP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1119021"/>
            <a:ext cx="9155430" cy="4022090"/>
            <a:chOff x="-6350" y="1119021"/>
            <a:chExt cx="9155430" cy="402209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7340" y="1072133"/>
            <a:ext cx="853059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  <a:tab pos="655955" algn="l"/>
                <a:tab pos="1117600" algn="l"/>
                <a:tab pos="1748155" algn="l"/>
                <a:tab pos="2335530" algn="l"/>
                <a:tab pos="3535045" algn="l"/>
                <a:tab pos="3996690" algn="l"/>
                <a:tab pos="4542790" algn="l"/>
                <a:tab pos="4905375" algn="l"/>
                <a:tab pos="5368290" algn="l"/>
                <a:tab pos="6618605" algn="l"/>
                <a:tab pos="7589520" algn="l"/>
              </a:tabLst>
            </a:pPr>
            <a:r>
              <a:rPr sz="2000" dirty="0">
                <a:latin typeface="Times New Roman"/>
                <a:cs typeface="Times New Roman"/>
              </a:rPr>
              <a:t>In	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he	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low	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rt	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1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ri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,	the	si</a:t>
            </a:r>
            <a:r>
              <a:rPr sz="2000" spc="-10" dirty="0">
                <a:latin typeface="Times New Roman"/>
                <a:cs typeface="Times New Roman"/>
              </a:rPr>
              <a:t>z</a:t>
            </a:r>
            <a:r>
              <a:rPr sz="2000" dirty="0">
                <a:latin typeface="Times New Roman"/>
                <a:cs typeface="Times New Roman"/>
              </a:rPr>
              <a:t>e	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	the	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ong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st</a:t>
            </a:r>
            <a:r>
              <a:rPr sz="2000" spc="-2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on	w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ndow	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reas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  exponentially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until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reaches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threshold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2240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Slow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start,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exponential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increase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58209" y="1491665"/>
            <a:ext cx="4354195" cy="3435350"/>
            <a:chOff x="3458209" y="1491665"/>
            <a:chExt cx="4354195" cy="34353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3966" y="1491665"/>
              <a:ext cx="2488438" cy="34348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6272" y="2480378"/>
              <a:ext cx="86360" cy="8559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36518" y="2164134"/>
              <a:ext cx="2022475" cy="371475"/>
            </a:xfrm>
            <a:custGeom>
              <a:avLst/>
              <a:gdLst/>
              <a:ahLst/>
              <a:cxnLst/>
              <a:rect l="l" t="t" r="r" b="b"/>
              <a:pathLst>
                <a:path w="2022475" h="371475">
                  <a:moveTo>
                    <a:pt x="3216" y="0"/>
                  </a:moveTo>
                  <a:lnTo>
                    <a:pt x="0" y="18059"/>
                  </a:lnTo>
                  <a:lnTo>
                    <a:pt x="2019009" y="371127"/>
                  </a:lnTo>
                  <a:lnTo>
                    <a:pt x="2022185" y="353064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6272" y="2480378"/>
              <a:ext cx="86360" cy="855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36196" y="2601328"/>
              <a:ext cx="2063750" cy="267335"/>
            </a:xfrm>
            <a:custGeom>
              <a:avLst/>
              <a:gdLst/>
              <a:ahLst/>
              <a:cxnLst/>
              <a:rect l="l" t="t" r="r" b="b"/>
              <a:pathLst>
                <a:path w="2063750" h="267335">
                  <a:moveTo>
                    <a:pt x="2063572" y="13601"/>
                  </a:moveTo>
                  <a:lnTo>
                    <a:pt x="2062010" y="0"/>
                  </a:lnTo>
                  <a:lnTo>
                    <a:pt x="49301" y="228739"/>
                  </a:lnTo>
                  <a:lnTo>
                    <a:pt x="55587" y="201510"/>
                  </a:lnTo>
                  <a:lnTo>
                    <a:pt x="43637" y="212813"/>
                  </a:lnTo>
                  <a:lnTo>
                    <a:pt x="29527" y="223558"/>
                  </a:lnTo>
                  <a:lnTo>
                    <a:pt x="14554" y="233159"/>
                  </a:lnTo>
                  <a:lnTo>
                    <a:pt x="0" y="241058"/>
                  </a:lnTo>
                  <a:lnTo>
                    <a:pt x="15976" y="245313"/>
                  </a:lnTo>
                  <a:lnTo>
                    <a:pt x="32816" y="251129"/>
                  </a:lnTo>
                  <a:lnTo>
                    <a:pt x="49072" y="258381"/>
                  </a:lnTo>
                  <a:lnTo>
                    <a:pt x="63309" y="266915"/>
                  </a:lnTo>
                  <a:lnTo>
                    <a:pt x="51396" y="242290"/>
                  </a:lnTo>
                  <a:lnTo>
                    <a:pt x="2063572" y="13601"/>
                  </a:lnTo>
                  <a:close/>
                </a:path>
              </a:pathLst>
            </a:custGeom>
            <a:solidFill>
              <a:srgbClr val="EB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6035" y="2008327"/>
              <a:ext cx="705967" cy="3809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4059" y="2169020"/>
              <a:ext cx="912025" cy="8703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2898" y="3205208"/>
              <a:ext cx="86527" cy="8585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549308" y="2887977"/>
              <a:ext cx="2026285" cy="372745"/>
            </a:xfrm>
            <a:custGeom>
              <a:avLst/>
              <a:gdLst/>
              <a:ahLst/>
              <a:cxnLst/>
              <a:rect l="l" t="t" r="r" b="b"/>
              <a:pathLst>
                <a:path w="2026284" h="372745">
                  <a:moveTo>
                    <a:pt x="3222" y="0"/>
                  </a:moveTo>
                  <a:lnTo>
                    <a:pt x="0" y="18121"/>
                  </a:lnTo>
                  <a:lnTo>
                    <a:pt x="2022901" y="372282"/>
                  </a:lnTo>
                  <a:lnTo>
                    <a:pt x="2026083" y="354166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3614" y="3205208"/>
              <a:ext cx="95810" cy="18704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40036" y="2989169"/>
              <a:ext cx="2026285" cy="372745"/>
            </a:xfrm>
            <a:custGeom>
              <a:avLst/>
              <a:gdLst/>
              <a:ahLst/>
              <a:cxnLst/>
              <a:rect l="l" t="t" r="r" b="b"/>
              <a:pathLst>
                <a:path w="2026284" h="372745">
                  <a:moveTo>
                    <a:pt x="3222" y="0"/>
                  </a:moveTo>
                  <a:lnTo>
                    <a:pt x="0" y="18121"/>
                  </a:lnTo>
                  <a:lnTo>
                    <a:pt x="2022890" y="372282"/>
                  </a:lnTo>
                  <a:lnTo>
                    <a:pt x="2026124" y="354161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33614" y="3306395"/>
              <a:ext cx="86527" cy="8585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27522" y="3299828"/>
              <a:ext cx="2061210" cy="355600"/>
            </a:xfrm>
            <a:custGeom>
              <a:avLst/>
              <a:gdLst/>
              <a:ahLst/>
              <a:cxnLst/>
              <a:rect l="l" t="t" r="r" b="b"/>
              <a:pathLst>
                <a:path w="2061209" h="355600">
                  <a:moveTo>
                    <a:pt x="2061108" y="100685"/>
                  </a:moveTo>
                  <a:lnTo>
                    <a:pt x="2059546" y="87033"/>
                  </a:lnTo>
                  <a:lnTo>
                    <a:pt x="49237" y="316661"/>
                  </a:lnTo>
                  <a:lnTo>
                    <a:pt x="55511" y="289318"/>
                  </a:lnTo>
                  <a:lnTo>
                    <a:pt x="43586" y="300672"/>
                  </a:lnTo>
                  <a:lnTo>
                    <a:pt x="29489" y="311467"/>
                  </a:lnTo>
                  <a:lnTo>
                    <a:pt x="14528" y="321106"/>
                  </a:lnTo>
                  <a:lnTo>
                    <a:pt x="0" y="329018"/>
                  </a:lnTo>
                  <a:lnTo>
                    <a:pt x="15951" y="333298"/>
                  </a:lnTo>
                  <a:lnTo>
                    <a:pt x="32766" y="339140"/>
                  </a:lnTo>
                  <a:lnTo>
                    <a:pt x="49009" y="346417"/>
                  </a:lnTo>
                  <a:lnTo>
                    <a:pt x="63220" y="354977"/>
                  </a:lnTo>
                  <a:lnTo>
                    <a:pt x="51320" y="330250"/>
                  </a:lnTo>
                  <a:lnTo>
                    <a:pt x="2061108" y="100685"/>
                  </a:lnTo>
                  <a:close/>
                </a:path>
                <a:path w="2061209" h="355600">
                  <a:moveTo>
                    <a:pt x="2061108" y="13652"/>
                  </a:moveTo>
                  <a:lnTo>
                    <a:pt x="2059546" y="0"/>
                  </a:lnTo>
                  <a:lnTo>
                    <a:pt x="49225" y="229628"/>
                  </a:lnTo>
                  <a:lnTo>
                    <a:pt x="55511" y="202272"/>
                  </a:lnTo>
                  <a:lnTo>
                    <a:pt x="43586" y="213639"/>
                  </a:lnTo>
                  <a:lnTo>
                    <a:pt x="29489" y="224421"/>
                  </a:lnTo>
                  <a:lnTo>
                    <a:pt x="14528" y="234061"/>
                  </a:lnTo>
                  <a:lnTo>
                    <a:pt x="0" y="241985"/>
                  </a:lnTo>
                  <a:lnTo>
                    <a:pt x="15951" y="246253"/>
                  </a:lnTo>
                  <a:lnTo>
                    <a:pt x="32766" y="252095"/>
                  </a:lnTo>
                  <a:lnTo>
                    <a:pt x="49009" y="259372"/>
                  </a:lnTo>
                  <a:lnTo>
                    <a:pt x="63220" y="267944"/>
                  </a:lnTo>
                  <a:lnTo>
                    <a:pt x="51320" y="243217"/>
                  </a:lnTo>
                  <a:lnTo>
                    <a:pt x="2061108" y="13652"/>
                  </a:lnTo>
                  <a:close/>
                </a:path>
              </a:pathLst>
            </a:custGeom>
            <a:solidFill>
              <a:srgbClr val="EB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04715" y="2983547"/>
              <a:ext cx="1261986" cy="8512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4312" y="4023573"/>
              <a:ext cx="86430" cy="8600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542920" y="3705833"/>
              <a:ext cx="2024380" cy="373380"/>
            </a:xfrm>
            <a:custGeom>
              <a:avLst/>
              <a:gdLst/>
              <a:ahLst/>
              <a:cxnLst/>
              <a:rect l="l" t="t" r="r" b="b"/>
              <a:pathLst>
                <a:path w="2024379" h="373379">
                  <a:moveTo>
                    <a:pt x="3219" y="0"/>
                  </a:moveTo>
                  <a:lnTo>
                    <a:pt x="0" y="18141"/>
                  </a:lnTo>
                  <a:lnTo>
                    <a:pt x="2020618" y="372889"/>
                  </a:lnTo>
                  <a:lnTo>
                    <a:pt x="2023848" y="354737"/>
                  </a:lnTo>
                  <a:lnTo>
                    <a:pt x="32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5039" y="4023573"/>
              <a:ext cx="95704" cy="1873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33659" y="3807166"/>
              <a:ext cx="2024380" cy="373380"/>
            </a:xfrm>
            <a:custGeom>
              <a:avLst/>
              <a:gdLst/>
              <a:ahLst/>
              <a:cxnLst/>
              <a:rect l="l" t="t" r="r" b="b"/>
              <a:pathLst>
                <a:path w="2024379" h="373379">
                  <a:moveTo>
                    <a:pt x="3218" y="0"/>
                  </a:moveTo>
                  <a:lnTo>
                    <a:pt x="0" y="18141"/>
                  </a:lnTo>
                  <a:lnTo>
                    <a:pt x="2020606" y="372920"/>
                  </a:lnTo>
                  <a:lnTo>
                    <a:pt x="2023836" y="354768"/>
                  </a:lnTo>
                  <a:lnTo>
                    <a:pt x="32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5039" y="4124937"/>
              <a:ext cx="86430" cy="1827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533659" y="3903922"/>
              <a:ext cx="2024380" cy="373380"/>
            </a:xfrm>
            <a:custGeom>
              <a:avLst/>
              <a:gdLst/>
              <a:ahLst/>
              <a:cxnLst/>
              <a:rect l="l" t="t" r="r" b="b"/>
              <a:pathLst>
                <a:path w="2024379" h="373379">
                  <a:moveTo>
                    <a:pt x="3218" y="0"/>
                  </a:moveTo>
                  <a:lnTo>
                    <a:pt x="0" y="18151"/>
                  </a:lnTo>
                  <a:lnTo>
                    <a:pt x="2020606" y="372915"/>
                  </a:lnTo>
                  <a:lnTo>
                    <a:pt x="2023836" y="354768"/>
                  </a:lnTo>
                  <a:lnTo>
                    <a:pt x="32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5765" y="4221693"/>
              <a:ext cx="95704" cy="1873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41364" y="4005286"/>
              <a:ext cx="2007235" cy="373380"/>
            </a:xfrm>
            <a:custGeom>
              <a:avLst/>
              <a:gdLst/>
              <a:ahLst/>
              <a:cxnLst/>
              <a:rect l="l" t="t" r="r" b="b"/>
              <a:pathLst>
                <a:path w="2007234" h="373379">
                  <a:moveTo>
                    <a:pt x="3245" y="0"/>
                  </a:moveTo>
                  <a:lnTo>
                    <a:pt x="0" y="18146"/>
                  </a:lnTo>
                  <a:lnTo>
                    <a:pt x="2003628" y="372911"/>
                  </a:lnTo>
                  <a:lnTo>
                    <a:pt x="2006910" y="354768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5765" y="4323052"/>
              <a:ext cx="86430" cy="8600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524246" y="4118851"/>
              <a:ext cx="2062480" cy="587375"/>
            </a:xfrm>
            <a:custGeom>
              <a:avLst/>
              <a:gdLst/>
              <a:ahLst/>
              <a:cxnLst/>
              <a:rect l="l" t="t" r="r" b="b"/>
              <a:pathLst>
                <a:path w="2062479" h="587375">
                  <a:moveTo>
                    <a:pt x="2062162" y="331470"/>
                  </a:moveTo>
                  <a:lnTo>
                    <a:pt x="2060536" y="317754"/>
                  </a:lnTo>
                  <a:lnTo>
                    <a:pt x="47701" y="548767"/>
                  </a:lnTo>
                  <a:lnTo>
                    <a:pt x="54038" y="521093"/>
                  </a:lnTo>
                  <a:lnTo>
                    <a:pt x="42989" y="532511"/>
                  </a:lnTo>
                  <a:lnTo>
                    <a:pt x="29337" y="543356"/>
                  </a:lnTo>
                  <a:lnTo>
                    <a:pt x="14528" y="553046"/>
                  </a:lnTo>
                  <a:lnTo>
                    <a:pt x="0" y="561009"/>
                  </a:lnTo>
                  <a:lnTo>
                    <a:pt x="15735" y="565302"/>
                  </a:lnTo>
                  <a:lnTo>
                    <a:pt x="32042" y="571182"/>
                  </a:lnTo>
                  <a:lnTo>
                    <a:pt x="47764" y="578497"/>
                  </a:lnTo>
                  <a:lnTo>
                    <a:pt x="61760" y="587108"/>
                  </a:lnTo>
                  <a:lnTo>
                    <a:pt x="49923" y="562419"/>
                  </a:lnTo>
                  <a:lnTo>
                    <a:pt x="2062162" y="331470"/>
                  </a:lnTo>
                  <a:close/>
                </a:path>
                <a:path w="2062479" h="587375">
                  <a:moveTo>
                    <a:pt x="2062162" y="231698"/>
                  </a:moveTo>
                  <a:lnTo>
                    <a:pt x="2060536" y="217970"/>
                  </a:lnTo>
                  <a:lnTo>
                    <a:pt x="47701" y="448995"/>
                  </a:lnTo>
                  <a:lnTo>
                    <a:pt x="54038" y="421322"/>
                  </a:lnTo>
                  <a:lnTo>
                    <a:pt x="42989" y="432739"/>
                  </a:lnTo>
                  <a:lnTo>
                    <a:pt x="29337" y="443572"/>
                  </a:lnTo>
                  <a:lnTo>
                    <a:pt x="14528" y="453263"/>
                  </a:lnTo>
                  <a:lnTo>
                    <a:pt x="0" y="461225"/>
                  </a:lnTo>
                  <a:lnTo>
                    <a:pt x="15735" y="465518"/>
                  </a:lnTo>
                  <a:lnTo>
                    <a:pt x="32042" y="471398"/>
                  </a:lnTo>
                  <a:lnTo>
                    <a:pt x="47764" y="478713"/>
                  </a:lnTo>
                  <a:lnTo>
                    <a:pt x="61760" y="487324"/>
                  </a:lnTo>
                  <a:lnTo>
                    <a:pt x="49923" y="462635"/>
                  </a:lnTo>
                  <a:lnTo>
                    <a:pt x="2062162" y="231698"/>
                  </a:lnTo>
                  <a:close/>
                </a:path>
                <a:path w="2062479" h="587375">
                  <a:moveTo>
                    <a:pt x="2062162" y="113499"/>
                  </a:moveTo>
                  <a:lnTo>
                    <a:pt x="2060536" y="99771"/>
                  </a:lnTo>
                  <a:lnTo>
                    <a:pt x="47701" y="330796"/>
                  </a:lnTo>
                  <a:lnTo>
                    <a:pt x="54038" y="303123"/>
                  </a:lnTo>
                  <a:lnTo>
                    <a:pt x="42989" y="314540"/>
                  </a:lnTo>
                  <a:lnTo>
                    <a:pt x="29337" y="325374"/>
                  </a:lnTo>
                  <a:lnTo>
                    <a:pt x="14528" y="335064"/>
                  </a:lnTo>
                  <a:lnTo>
                    <a:pt x="0" y="343027"/>
                  </a:lnTo>
                  <a:lnTo>
                    <a:pt x="15735" y="347332"/>
                  </a:lnTo>
                  <a:lnTo>
                    <a:pt x="32042" y="353199"/>
                  </a:lnTo>
                  <a:lnTo>
                    <a:pt x="47764" y="360514"/>
                  </a:lnTo>
                  <a:lnTo>
                    <a:pt x="61760" y="369125"/>
                  </a:lnTo>
                  <a:lnTo>
                    <a:pt x="49923" y="344436"/>
                  </a:lnTo>
                  <a:lnTo>
                    <a:pt x="2062162" y="113499"/>
                  </a:lnTo>
                  <a:close/>
                </a:path>
                <a:path w="2062479" h="587375">
                  <a:moveTo>
                    <a:pt x="2062162" y="13728"/>
                  </a:moveTo>
                  <a:lnTo>
                    <a:pt x="2060536" y="0"/>
                  </a:lnTo>
                  <a:lnTo>
                    <a:pt x="47713" y="231013"/>
                  </a:lnTo>
                  <a:lnTo>
                    <a:pt x="54038" y="203339"/>
                  </a:lnTo>
                  <a:lnTo>
                    <a:pt x="42989" y="214757"/>
                  </a:lnTo>
                  <a:lnTo>
                    <a:pt x="29337" y="225602"/>
                  </a:lnTo>
                  <a:lnTo>
                    <a:pt x="14528" y="235292"/>
                  </a:lnTo>
                  <a:lnTo>
                    <a:pt x="0" y="243255"/>
                  </a:lnTo>
                  <a:lnTo>
                    <a:pt x="15735" y="247548"/>
                  </a:lnTo>
                  <a:lnTo>
                    <a:pt x="32042" y="253428"/>
                  </a:lnTo>
                  <a:lnTo>
                    <a:pt x="47764" y="260743"/>
                  </a:lnTo>
                  <a:lnTo>
                    <a:pt x="61760" y="269354"/>
                  </a:lnTo>
                  <a:lnTo>
                    <a:pt x="49923" y="244665"/>
                  </a:lnTo>
                  <a:lnTo>
                    <a:pt x="2062162" y="13728"/>
                  </a:lnTo>
                  <a:close/>
                </a:path>
              </a:pathLst>
            </a:custGeom>
            <a:solidFill>
              <a:srgbClr val="EB0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58209" y="3908552"/>
              <a:ext cx="2022856" cy="969137"/>
            </a:xfrm>
            <a:prstGeom prst="rect">
              <a:avLst/>
            </a:prstGeom>
          </p:spPr>
        </p:pic>
      </p:grp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239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193484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detection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correction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24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2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  <a:tab pos="649605" algn="l"/>
                <a:tab pos="1103630" algn="l"/>
                <a:tab pos="2346325" algn="l"/>
                <a:tab pos="3519804" algn="l"/>
                <a:tab pos="4649470" algn="l"/>
                <a:tab pos="5104765" algn="l"/>
                <a:tab pos="5642610" algn="l"/>
                <a:tab pos="6000115" algn="l"/>
                <a:tab pos="6454140" algn="l"/>
                <a:tab pos="7698105" algn="l"/>
              </a:tabLst>
            </a:pPr>
            <a:r>
              <a:rPr sz="2000" dirty="0">
                <a:latin typeface="Times New Roman"/>
                <a:cs typeface="Times New Roman"/>
              </a:rPr>
              <a:t>In	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he	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ong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on	a</a:t>
            </a:r>
            <a:r>
              <a:rPr sz="2000" spc="-10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da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e	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gor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thm	the	si</a:t>
            </a:r>
            <a:r>
              <a:rPr sz="2000" spc="-10" dirty="0">
                <a:latin typeface="Times New Roman"/>
                <a:cs typeface="Times New Roman"/>
              </a:rPr>
              <a:t>z</a:t>
            </a:r>
            <a:r>
              <a:rPr sz="2000" dirty="0">
                <a:latin typeface="Times New Roman"/>
                <a:cs typeface="Times New Roman"/>
              </a:rPr>
              <a:t>e	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	</a:t>
            </a:r>
            <a:r>
              <a:rPr sz="2000" spc="-5" dirty="0">
                <a:latin typeface="Times New Roman"/>
                <a:cs typeface="Times New Roman"/>
              </a:rPr>
              <a:t>th</a:t>
            </a:r>
            <a:r>
              <a:rPr sz="2000" dirty="0">
                <a:latin typeface="Times New Roman"/>
                <a:cs typeface="Times New Roman"/>
              </a:rPr>
              <a:t>e	conge</a:t>
            </a:r>
            <a:r>
              <a:rPr sz="2000" spc="-10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on	window  increases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additively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until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congestion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detected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3403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Congestion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avoidance,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additive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increase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1760359"/>
            <a:ext cx="4130929" cy="2959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240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9351" y="1154938"/>
            <a:ext cx="5409057" cy="32456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4278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TCP</a:t>
            </a:r>
            <a:r>
              <a:rPr sz="2600" b="0" spc="-1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Congestion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policy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summary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241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800" y="1210030"/>
            <a:ext cx="7083679" cy="32457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7317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Congestion</a:t>
            </a:r>
            <a:r>
              <a:rPr sz="2600" b="0" spc="-6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example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242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sp>
          <p:nvSpPr>
            <p:cNvPr id="6" name="object 6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907667" y="987513"/>
            <a:ext cx="5354320" cy="3791585"/>
            <a:chOff x="1907667" y="987513"/>
            <a:chExt cx="5354320" cy="379158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7667" y="987513"/>
              <a:ext cx="5354192" cy="375767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07340" y="210438"/>
            <a:ext cx="6883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UDP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243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2454910" cy="355917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UDP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best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effort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delivery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Connectionless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Unreliable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Out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order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delivery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TCP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Reliable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In-order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delivery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Congestion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control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Flow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control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Connection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setup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244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210438"/>
            <a:ext cx="6883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UDP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10438"/>
            <a:ext cx="8531225" cy="2168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UDP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  <a:tab pos="838835" algn="l"/>
                <a:tab pos="1469390" algn="l"/>
                <a:tab pos="2618740" algn="l"/>
                <a:tab pos="3629660" algn="l"/>
                <a:tab pos="4460240" algn="l"/>
                <a:tab pos="4777105" algn="l"/>
                <a:tab pos="5534660" algn="l"/>
                <a:tab pos="5798820" algn="l"/>
                <a:tab pos="7504430" algn="l"/>
              </a:tabLst>
            </a:pPr>
            <a:r>
              <a:rPr sz="2000" dirty="0">
                <a:latin typeface="Times New Roman"/>
                <a:cs typeface="Times New Roman"/>
              </a:rPr>
              <a:t>The	Us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	Da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ram	Pro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ol	(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DP)	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	ca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	a	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onn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nle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s,	un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-1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  transport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</a:t>
            </a:r>
            <a:r>
              <a:rPr sz="2000" spc="4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anything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services</a:t>
            </a:r>
            <a:r>
              <a:rPr sz="2000" spc="4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except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process-to-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 </a:t>
            </a:r>
            <a:r>
              <a:rPr sz="2000" dirty="0">
                <a:latin typeface="Times New Roman"/>
                <a:cs typeface="Times New Roman"/>
              </a:rPr>
              <a:t>instead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host-to-host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245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380" y="1119021"/>
            <a:ext cx="4882515" cy="3660140"/>
            <a:chOff x="2159380" y="1119021"/>
            <a:chExt cx="4882515" cy="3660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1539" y="1272381"/>
              <a:ext cx="4767679" cy="9390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380" y="2161595"/>
              <a:ext cx="4743269" cy="240322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4945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20" dirty="0">
                <a:latin typeface="Times New Roman"/>
                <a:cs typeface="Times New Roman"/>
              </a:rPr>
              <a:t>Well-known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ports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used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with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UDP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246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047" y="1355318"/>
            <a:ext cx="6412357" cy="28006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6357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U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P</a:t>
            </a:r>
            <a:r>
              <a:rPr sz="2600" b="0" spc="-1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for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at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247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9617" y="1124559"/>
            <a:ext cx="5434203" cy="35354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3663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Pseudo-header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for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checksum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calculation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248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1142" y="1119021"/>
            <a:ext cx="4370425" cy="366005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5"/>
              </a:spcBef>
            </a:pPr>
            <a:r>
              <a:rPr sz="2900" spc="-10" dirty="0"/>
              <a:t>A</a:t>
            </a:r>
            <a:r>
              <a:rPr spc="-10" dirty="0"/>
              <a:t>PPLICATION</a:t>
            </a:r>
            <a:r>
              <a:rPr spc="110" dirty="0"/>
              <a:t> </a:t>
            </a:r>
            <a:r>
              <a:rPr sz="2900" spc="-35" dirty="0"/>
              <a:t>L</a:t>
            </a:r>
            <a:r>
              <a:rPr spc="-35" dirty="0"/>
              <a:t>AYER</a:t>
            </a:r>
            <a:endParaRPr sz="29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249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174"/>
            <a:ext cx="8531860" cy="3479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detection:</a:t>
            </a:r>
            <a:endParaRPr sz="2000">
              <a:latin typeface="Times New Roman"/>
              <a:cs typeface="Times New Roman"/>
            </a:endParaRPr>
          </a:p>
          <a:p>
            <a:pPr marL="615950" marR="5080" lvl="1" indent="-232410" algn="just">
              <a:lnSpc>
                <a:spcPts val="163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Whenever</a:t>
            </a:r>
            <a:r>
              <a:rPr sz="1700" dirty="0">
                <a:latin typeface="Times New Roman"/>
                <a:cs typeface="Times New Roman"/>
              </a:rPr>
              <a:t> a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message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transmitted,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it</a:t>
            </a:r>
            <a:r>
              <a:rPr sz="1700" dirty="0">
                <a:latin typeface="Times New Roman"/>
                <a:cs typeface="Times New Roman"/>
              </a:rPr>
              <a:t> may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get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scrambled</a:t>
            </a:r>
            <a:r>
              <a:rPr sz="1700" dirty="0">
                <a:latin typeface="Times New Roman"/>
                <a:cs typeface="Times New Roman"/>
              </a:rPr>
              <a:t> by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noise</a:t>
            </a:r>
            <a:r>
              <a:rPr sz="1700" dirty="0">
                <a:latin typeface="Times New Roman"/>
                <a:cs typeface="Times New Roman"/>
              </a:rPr>
              <a:t> or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dirty="0">
                <a:latin typeface="Times New Roman"/>
                <a:cs typeface="Times New Roman"/>
              </a:rPr>
              <a:t> may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get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corrupted</a:t>
            </a:r>
            <a:endParaRPr sz="1700">
              <a:latin typeface="Times New Roman"/>
              <a:cs typeface="Times New Roman"/>
            </a:endParaRPr>
          </a:p>
          <a:p>
            <a:pPr marL="615950" marR="5080" lvl="1" indent="-232410" algn="just">
              <a:lnSpc>
                <a:spcPts val="163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60" dirty="0">
                <a:latin typeface="Times New Roman"/>
                <a:cs typeface="Times New Roman"/>
              </a:rPr>
              <a:t>To</a:t>
            </a:r>
            <a:r>
              <a:rPr sz="1700" spc="30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avoid this, we </a:t>
            </a:r>
            <a:r>
              <a:rPr sz="1700" dirty="0">
                <a:latin typeface="Times New Roman"/>
                <a:cs typeface="Times New Roman"/>
              </a:rPr>
              <a:t>use </a:t>
            </a:r>
            <a:r>
              <a:rPr sz="1700" spc="-10" dirty="0">
                <a:latin typeface="Times New Roman"/>
                <a:cs typeface="Times New Roman"/>
              </a:rPr>
              <a:t>error-detecting </a:t>
            </a:r>
            <a:r>
              <a:rPr sz="1700" spc="-5" dirty="0">
                <a:latin typeface="Times New Roman"/>
                <a:cs typeface="Times New Roman"/>
              </a:rPr>
              <a:t>codes which </a:t>
            </a:r>
            <a:r>
              <a:rPr sz="1700" dirty="0">
                <a:latin typeface="Times New Roman"/>
                <a:cs typeface="Times New Roman"/>
              </a:rPr>
              <a:t>are </a:t>
            </a:r>
            <a:r>
              <a:rPr sz="1700" spc="-5" dirty="0">
                <a:latin typeface="Times New Roman"/>
                <a:cs typeface="Times New Roman"/>
              </a:rPr>
              <a:t>a</a:t>
            </a:r>
            <a:r>
              <a:rPr sz="1700" u="heavy" spc="-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dditional data added</a:t>
            </a:r>
            <a:r>
              <a:rPr sz="1700" spc="-5" dirty="0">
                <a:latin typeface="Times New Roman"/>
                <a:cs typeface="Times New Roman"/>
              </a:rPr>
              <a:t> to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given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digital message to help </a:t>
            </a:r>
            <a:r>
              <a:rPr sz="1700" dirty="0">
                <a:latin typeface="Times New Roman"/>
                <a:cs typeface="Times New Roman"/>
              </a:rPr>
              <a:t>us </a:t>
            </a:r>
            <a:r>
              <a:rPr sz="1700" spc="-5" dirty="0">
                <a:latin typeface="Times New Roman"/>
                <a:cs typeface="Times New Roman"/>
              </a:rPr>
              <a:t>detect if any error has occurred during transmission </a:t>
            </a:r>
            <a:r>
              <a:rPr sz="1700" dirty="0">
                <a:latin typeface="Times New Roman"/>
                <a:cs typeface="Times New Roman"/>
              </a:rPr>
              <a:t>of </a:t>
            </a:r>
            <a:r>
              <a:rPr sz="1700" spc="-5" dirty="0">
                <a:latin typeface="Times New Roman"/>
                <a:cs typeface="Times New Roman"/>
              </a:rPr>
              <a:t>the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message</a:t>
            </a:r>
            <a:endParaRPr sz="1700">
              <a:latin typeface="Times New Roman"/>
              <a:cs typeface="Times New Roman"/>
            </a:endParaRPr>
          </a:p>
          <a:p>
            <a:pPr marL="615950" marR="8255" lvl="1" indent="-232410" algn="just">
              <a:lnSpc>
                <a:spcPts val="163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Basic approach used </a:t>
            </a:r>
            <a:r>
              <a:rPr sz="1700" dirty="0">
                <a:latin typeface="Times New Roman"/>
                <a:cs typeface="Times New Roman"/>
              </a:rPr>
              <a:t>for </a:t>
            </a:r>
            <a:r>
              <a:rPr sz="1700" spc="-5" dirty="0">
                <a:latin typeface="Times New Roman"/>
                <a:cs typeface="Times New Roman"/>
              </a:rPr>
              <a:t>error detection is </a:t>
            </a:r>
            <a:r>
              <a:rPr sz="1700" dirty="0">
                <a:latin typeface="Times New Roman"/>
                <a:cs typeface="Times New Roman"/>
              </a:rPr>
              <a:t>the use of </a:t>
            </a:r>
            <a:r>
              <a:rPr sz="1700" spc="-5" dirty="0">
                <a:latin typeface="Times New Roman"/>
                <a:cs typeface="Times New Roman"/>
              </a:rPr>
              <a:t>redundancy bits, where additional </a:t>
            </a:r>
            <a:r>
              <a:rPr sz="1700" dirty="0">
                <a:latin typeface="Times New Roman"/>
                <a:cs typeface="Times New Roman"/>
              </a:rPr>
              <a:t>bits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added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facilitate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detection </a:t>
            </a:r>
            <a:r>
              <a:rPr sz="1700" dirty="0">
                <a:latin typeface="Times New Roman"/>
                <a:cs typeface="Times New Roman"/>
              </a:rPr>
              <a:t>of </a:t>
            </a:r>
            <a:r>
              <a:rPr sz="1700" spc="-5" dirty="0">
                <a:latin typeface="Times New Roman"/>
                <a:cs typeface="Times New Roman"/>
              </a:rPr>
              <a:t>errors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Some </a:t>
            </a:r>
            <a:r>
              <a:rPr sz="2000" dirty="0">
                <a:latin typeface="Times New Roman"/>
                <a:cs typeface="Times New Roman"/>
              </a:rPr>
              <a:t>popular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techniques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detection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1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Simple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parity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check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buFont typeface="Arial MT"/>
              <a:buChar char="–"/>
              <a:tabLst>
                <a:tab pos="616585" algn="l"/>
              </a:tabLst>
            </a:pPr>
            <a:r>
              <a:rPr sz="1700" spc="-10" dirty="0">
                <a:latin typeface="Times New Roman"/>
                <a:cs typeface="Times New Roman"/>
              </a:rPr>
              <a:t>Two-dimensional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parity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check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Checksum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Cyclic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redundancy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check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25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3576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Error</a:t>
            </a:r>
            <a:r>
              <a:rPr sz="2800" b="0" spc="-1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control</a:t>
            </a:r>
            <a:r>
              <a:rPr sz="2800" b="0" spc="-3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mechanism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320" cy="19297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names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assigned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4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4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unique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because</a:t>
            </a:r>
            <a:r>
              <a:rPr sz="2000" spc="4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addresses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space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maps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organized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two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ways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flat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hierarchical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250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6294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Name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space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7846059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domain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 </a:t>
            </a:r>
            <a:r>
              <a:rPr sz="2000" dirty="0">
                <a:latin typeface="Times New Roman"/>
                <a:cs typeface="Times New Roman"/>
              </a:rPr>
              <a:t>space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hierarchical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design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names</a:t>
            </a:r>
            <a:r>
              <a:rPr sz="2000" dirty="0">
                <a:latin typeface="Times New Roman"/>
                <a:cs typeface="Times New Roman"/>
              </a:rPr>
              <a:t> 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 </a:t>
            </a:r>
            <a:r>
              <a:rPr sz="2000" dirty="0">
                <a:latin typeface="Times New Roman"/>
                <a:cs typeface="Times New Roman"/>
              </a:rPr>
              <a:t>inverted-tree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root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top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have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128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levels: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(root)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127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251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7934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Domain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Name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Space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(DNS)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0" y="1183513"/>
            <a:ext cx="8629650" cy="27598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7934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Domain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Name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Space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(DNS)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252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187" y="987577"/>
            <a:ext cx="7669149" cy="3810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823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Domain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Name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and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Labels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253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9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information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contained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domain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name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space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distributed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among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 </a:t>
            </a:r>
            <a:r>
              <a:rPr sz="2000" spc="5" dirty="0">
                <a:latin typeface="Times New Roman"/>
                <a:cs typeface="Times New Roman"/>
              </a:rPr>
              <a:t>DNS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48090" y="4961421"/>
            <a:ext cx="217804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256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5915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Distribution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name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space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025" y="1347647"/>
            <a:ext cx="7726299" cy="31884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920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Zones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domains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258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3370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A</a:t>
            </a:r>
            <a:r>
              <a:rPr spc="-114" dirty="0"/>
              <a:t> </a:t>
            </a:r>
            <a:r>
              <a:rPr spc="-5" dirty="0"/>
              <a:t>primary </a:t>
            </a:r>
            <a:r>
              <a:rPr dirty="0"/>
              <a:t>server</a:t>
            </a:r>
            <a:r>
              <a:rPr spc="-25" dirty="0"/>
              <a:t> </a:t>
            </a:r>
            <a:r>
              <a:rPr dirty="0"/>
              <a:t>loads</a:t>
            </a:r>
            <a:r>
              <a:rPr spc="-15" dirty="0"/>
              <a:t> </a:t>
            </a:r>
            <a:r>
              <a:rPr spc="-5" dirty="0"/>
              <a:t>all</a:t>
            </a:r>
            <a:r>
              <a:rPr spc="-10" dirty="0"/>
              <a:t> </a:t>
            </a:r>
            <a:r>
              <a:rPr spc="-5" dirty="0"/>
              <a:t>information</a:t>
            </a:r>
            <a:r>
              <a:rPr spc="-30" dirty="0"/>
              <a:t> </a:t>
            </a:r>
            <a:r>
              <a:rPr dirty="0"/>
              <a:t>from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disk</a:t>
            </a:r>
            <a:r>
              <a:rPr spc="-15" dirty="0"/>
              <a:t> </a:t>
            </a:r>
            <a:r>
              <a:rPr dirty="0"/>
              <a:t>file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 secondary</a:t>
            </a:r>
            <a:r>
              <a:rPr spc="-30" dirty="0"/>
              <a:t> </a:t>
            </a:r>
            <a:r>
              <a:rPr dirty="0"/>
              <a:t>server</a:t>
            </a:r>
            <a:r>
              <a:rPr spc="-15" dirty="0"/>
              <a:t> </a:t>
            </a:r>
            <a:r>
              <a:rPr dirty="0"/>
              <a:t>loads</a:t>
            </a:r>
            <a:r>
              <a:rPr spc="-25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5" dirty="0"/>
              <a:t>information</a:t>
            </a:r>
            <a:r>
              <a:rPr spc="-25" dirty="0"/>
              <a:t> </a:t>
            </a:r>
            <a:r>
              <a:rPr dirty="0"/>
              <a:t>from</a:t>
            </a:r>
            <a:r>
              <a:rPr spc="-35" dirty="0"/>
              <a:t> </a:t>
            </a:r>
            <a:r>
              <a:rPr dirty="0"/>
              <a:t>the</a:t>
            </a:r>
            <a:r>
              <a:rPr spc="-5" dirty="0"/>
              <a:t> primary</a:t>
            </a:r>
            <a:r>
              <a:rPr dirty="0"/>
              <a:t> server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5" dirty="0"/>
              <a:t>When</a:t>
            </a:r>
            <a:r>
              <a:rPr spc="185" dirty="0"/>
              <a:t> </a:t>
            </a:r>
            <a:r>
              <a:rPr spc="-5" dirty="0"/>
              <a:t>the</a:t>
            </a:r>
            <a:r>
              <a:rPr spc="185" dirty="0"/>
              <a:t> </a:t>
            </a:r>
            <a:r>
              <a:rPr spc="-5" dirty="0"/>
              <a:t>secondary</a:t>
            </a:r>
            <a:r>
              <a:rPr spc="180" dirty="0"/>
              <a:t> </a:t>
            </a:r>
            <a:r>
              <a:rPr spc="-5" dirty="0"/>
              <a:t>downloads</a:t>
            </a:r>
            <a:r>
              <a:rPr spc="185" dirty="0"/>
              <a:t> </a:t>
            </a:r>
            <a:r>
              <a:rPr spc="-10" dirty="0"/>
              <a:t>information</a:t>
            </a:r>
            <a:r>
              <a:rPr spc="175" dirty="0"/>
              <a:t> </a:t>
            </a:r>
            <a:r>
              <a:rPr dirty="0"/>
              <a:t>from</a:t>
            </a:r>
            <a:r>
              <a:rPr spc="155" dirty="0"/>
              <a:t> </a:t>
            </a:r>
            <a:r>
              <a:rPr dirty="0"/>
              <a:t>the</a:t>
            </a:r>
            <a:r>
              <a:rPr spc="180" dirty="0"/>
              <a:t> </a:t>
            </a:r>
            <a:r>
              <a:rPr spc="-20" dirty="0"/>
              <a:t>primary,</a:t>
            </a:r>
            <a:r>
              <a:rPr spc="180" dirty="0"/>
              <a:t> </a:t>
            </a:r>
            <a:r>
              <a:rPr spc="-5" dirty="0"/>
              <a:t>it</a:t>
            </a:r>
            <a:r>
              <a:rPr spc="175" dirty="0"/>
              <a:t> </a:t>
            </a:r>
            <a:r>
              <a:rPr spc="-5" dirty="0"/>
              <a:t>is</a:t>
            </a:r>
            <a:r>
              <a:rPr spc="175" dirty="0"/>
              <a:t> </a:t>
            </a:r>
            <a:r>
              <a:rPr spc="-5" dirty="0"/>
              <a:t>called</a:t>
            </a:r>
            <a:r>
              <a:rPr spc="175" dirty="0"/>
              <a:t> </a:t>
            </a:r>
            <a:r>
              <a:rPr dirty="0"/>
              <a:t>zone</a:t>
            </a:r>
          </a:p>
          <a:p>
            <a:pPr marL="293370">
              <a:lnSpc>
                <a:spcPct val="100000"/>
              </a:lnSpc>
            </a:pPr>
            <a:r>
              <a:rPr dirty="0"/>
              <a:t>transfer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259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920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Zones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domains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7271384" cy="132778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domain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</a:t>
            </a:r>
            <a:r>
              <a:rPr sz="2000" dirty="0">
                <a:latin typeface="Times New Roman"/>
                <a:cs typeface="Times New Roman"/>
              </a:rPr>
              <a:t> space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(tree)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divided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sections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generic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domains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country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domains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inverse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domain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260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028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DNS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the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internet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327" y="1275626"/>
            <a:ext cx="8172450" cy="29944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089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DNS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used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the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Internet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261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003" y="1077315"/>
            <a:ext cx="7296784" cy="3726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424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Generic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domain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262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531860" cy="23552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5" dirty="0">
                <a:latin typeface="Times New Roman"/>
                <a:cs typeface="Times New Roman"/>
              </a:rPr>
              <a:t>Simple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  <a:tab pos="1134110" algn="l"/>
                <a:tab pos="1481455" algn="l"/>
                <a:tab pos="2040889" algn="l"/>
                <a:tab pos="2670810" algn="l"/>
                <a:tab pos="3117215" algn="l"/>
                <a:tab pos="3917315" algn="l"/>
                <a:tab pos="4364355" algn="l"/>
                <a:tab pos="5458460" algn="l"/>
                <a:tab pos="5792470" algn="l"/>
                <a:tab pos="6042660" algn="l"/>
                <a:tab pos="6771005" algn="l"/>
                <a:tab pos="7173595" algn="l"/>
                <a:tab pos="7522845" algn="l"/>
                <a:tab pos="8249284" algn="l"/>
              </a:tabLst>
            </a:pP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ocks	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	da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a	</a:t>
            </a:r>
            <a:r>
              <a:rPr sz="2000" spc="-10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m	the	sou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ce	a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	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ubj</a:t>
            </a:r>
            <a:r>
              <a:rPr sz="2000" spc="-2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ed	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o	a	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ck	</a:t>
            </a:r>
            <a:r>
              <a:rPr sz="2000" spc="-10" dirty="0">
                <a:latin typeface="Times New Roman"/>
                <a:cs typeface="Times New Roman"/>
              </a:rPr>
              <a:t>bi</a:t>
            </a:r>
            <a:r>
              <a:rPr sz="2000" dirty="0">
                <a:latin typeface="Times New Roman"/>
                <a:cs typeface="Times New Roman"/>
              </a:rPr>
              <a:t>t	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	p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ty	bit  </a:t>
            </a:r>
            <a:r>
              <a:rPr sz="2000" spc="-10" dirty="0">
                <a:latin typeface="Times New Roman"/>
                <a:cs typeface="Times New Roman"/>
              </a:rPr>
              <a:t>generator,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parity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of: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1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added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block</a:t>
            </a:r>
            <a:r>
              <a:rPr sz="1700" spc="-5" dirty="0">
                <a:latin typeface="Times New Roman"/>
                <a:cs typeface="Times New Roman"/>
              </a:rPr>
              <a:t> if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it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contains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odd </a:t>
            </a:r>
            <a:r>
              <a:rPr sz="1700" dirty="0">
                <a:latin typeface="Times New Roman"/>
                <a:cs typeface="Times New Roman"/>
              </a:rPr>
              <a:t>number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75" dirty="0">
                <a:latin typeface="Times New Roman"/>
                <a:cs typeface="Times New Roman"/>
              </a:rPr>
              <a:t>1‟s,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0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added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if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contains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even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number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130" dirty="0">
                <a:latin typeface="Times New Roman"/>
                <a:cs typeface="Times New Roman"/>
              </a:rPr>
              <a:t>1‟s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scheme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makes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total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1‟s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even,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why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even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parity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1727" y="3026511"/>
            <a:ext cx="4860416" cy="18495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26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3564" y="1059561"/>
            <a:ext cx="7680325" cy="3747770"/>
            <a:chOff x="683564" y="1059561"/>
            <a:chExt cx="7680325" cy="37477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564" y="1059561"/>
              <a:ext cx="4272026" cy="17284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936" y="3075825"/>
              <a:ext cx="4295774" cy="17313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9946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Generic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domain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labels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263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720" y="1165250"/>
            <a:ext cx="4338192" cy="35567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824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Country</a:t>
            </a:r>
            <a:r>
              <a:rPr sz="2600" b="0" spc="-7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domain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264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9930" y="1156182"/>
            <a:ext cx="3648583" cy="35758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06946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Inverse</a:t>
            </a:r>
            <a:r>
              <a:rPr sz="2600" b="0" spc="-8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domain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265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2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Mapping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name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address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name-address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resolution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266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4585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Resolution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199" y="1298117"/>
            <a:ext cx="8152130" cy="30599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7489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Recursive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resolution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267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2" y="1131557"/>
            <a:ext cx="7724775" cy="34790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273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Iterative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resolution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4463415" cy="29375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DNS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query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consists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Header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Question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records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DNS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response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 consists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Header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question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records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answer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records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authoritative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records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additional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records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269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01231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DNS</a:t>
            </a:r>
            <a:r>
              <a:rPr sz="2600" b="0" spc="-9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messages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192" y="2018423"/>
            <a:ext cx="7908290" cy="12317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01231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DNS</a:t>
            </a:r>
            <a:r>
              <a:rPr sz="2600" b="0" spc="-9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messages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270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413256"/>
            <a:ext cx="8318500" cy="25872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9731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Query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response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messages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271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464" y="1939544"/>
            <a:ext cx="8044942" cy="1440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93928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Header</a:t>
            </a:r>
            <a:r>
              <a:rPr sz="2600" b="0" spc="-8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format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272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580"/>
              </a:spcBef>
            </a:pPr>
            <a:r>
              <a:rPr spc="-50" dirty="0"/>
              <a:t>Two</a:t>
            </a:r>
            <a:r>
              <a:rPr spc="-25" dirty="0"/>
              <a:t> </a:t>
            </a:r>
            <a:r>
              <a:rPr dirty="0"/>
              <a:t>Parity</a:t>
            </a:r>
            <a:r>
              <a:rPr spc="-40" dirty="0"/>
              <a:t> </a:t>
            </a:r>
            <a:r>
              <a:rPr dirty="0"/>
              <a:t>check</a:t>
            </a:r>
          </a:p>
          <a:p>
            <a:pPr marL="293370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Parity</a:t>
            </a:r>
            <a:r>
              <a:rPr spc="275" dirty="0"/>
              <a:t> </a:t>
            </a:r>
            <a:r>
              <a:rPr spc="-5" dirty="0"/>
              <a:t>check</a:t>
            </a:r>
            <a:r>
              <a:rPr spc="280" dirty="0"/>
              <a:t> </a:t>
            </a:r>
            <a:r>
              <a:rPr spc="-10" dirty="0"/>
              <a:t>bits</a:t>
            </a:r>
            <a:r>
              <a:rPr spc="285" dirty="0"/>
              <a:t> </a:t>
            </a:r>
            <a:r>
              <a:rPr dirty="0"/>
              <a:t>are</a:t>
            </a:r>
            <a:r>
              <a:rPr spc="290" dirty="0"/>
              <a:t> </a:t>
            </a:r>
            <a:r>
              <a:rPr spc="-5" dirty="0"/>
              <a:t>calculated</a:t>
            </a:r>
            <a:r>
              <a:rPr spc="290" dirty="0"/>
              <a:t> </a:t>
            </a:r>
            <a:r>
              <a:rPr spc="-5" dirty="0"/>
              <a:t>for</a:t>
            </a:r>
            <a:r>
              <a:rPr spc="295" dirty="0"/>
              <a:t> </a:t>
            </a:r>
            <a:r>
              <a:rPr spc="-5" dirty="0"/>
              <a:t>each</a:t>
            </a:r>
            <a:r>
              <a:rPr spc="275" dirty="0"/>
              <a:t> </a:t>
            </a:r>
            <a:r>
              <a:rPr spc="-35" dirty="0"/>
              <a:t>row,</a:t>
            </a:r>
            <a:r>
              <a:rPr spc="305" dirty="0"/>
              <a:t> </a:t>
            </a:r>
            <a:r>
              <a:rPr spc="-5" dirty="0"/>
              <a:t>which</a:t>
            </a:r>
            <a:r>
              <a:rPr spc="290" dirty="0"/>
              <a:t> </a:t>
            </a:r>
            <a:r>
              <a:rPr spc="-5" dirty="0"/>
              <a:t>is</a:t>
            </a:r>
            <a:r>
              <a:rPr spc="285" dirty="0"/>
              <a:t> </a:t>
            </a:r>
            <a:r>
              <a:rPr spc="-5" dirty="0"/>
              <a:t>equivalent</a:t>
            </a:r>
            <a:r>
              <a:rPr spc="290" dirty="0"/>
              <a:t> </a:t>
            </a:r>
            <a:r>
              <a:rPr spc="-10" dirty="0"/>
              <a:t>to</a:t>
            </a:r>
            <a:r>
              <a:rPr spc="295" dirty="0"/>
              <a:t> </a:t>
            </a:r>
            <a:r>
              <a:rPr dirty="0"/>
              <a:t>a</a:t>
            </a:r>
            <a:r>
              <a:rPr spc="280" dirty="0"/>
              <a:t> </a:t>
            </a:r>
            <a:r>
              <a:rPr spc="-10" dirty="0"/>
              <a:t>simple </a:t>
            </a:r>
            <a:r>
              <a:rPr spc="-484" dirty="0"/>
              <a:t> </a:t>
            </a:r>
            <a:r>
              <a:rPr dirty="0"/>
              <a:t>parity</a:t>
            </a:r>
            <a:r>
              <a:rPr spc="-30" dirty="0"/>
              <a:t> </a:t>
            </a:r>
            <a:r>
              <a:rPr dirty="0"/>
              <a:t>check</a:t>
            </a:r>
            <a:r>
              <a:rPr spc="-15" dirty="0"/>
              <a:t> </a:t>
            </a:r>
            <a:r>
              <a:rPr dirty="0"/>
              <a:t>bit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Parity</a:t>
            </a:r>
            <a:r>
              <a:rPr spc="260" dirty="0"/>
              <a:t> </a:t>
            </a:r>
            <a:r>
              <a:rPr spc="-5" dirty="0"/>
              <a:t>check</a:t>
            </a:r>
            <a:r>
              <a:rPr spc="270" dirty="0"/>
              <a:t> </a:t>
            </a:r>
            <a:r>
              <a:rPr spc="-5" dirty="0"/>
              <a:t>bits</a:t>
            </a:r>
            <a:r>
              <a:rPr spc="285" dirty="0"/>
              <a:t> </a:t>
            </a:r>
            <a:r>
              <a:rPr spc="-5" dirty="0"/>
              <a:t>are</a:t>
            </a:r>
            <a:r>
              <a:rPr spc="270" dirty="0"/>
              <a:t> </a:t>
            </a:r>
            <a:r>
              <a:rPr spc="-5" dirty="0"/>
              <a:t>also</a:t>
            </a:r>
            <a:r>
              <a:rPr spc="280" dirty="0"/>
              <a:t> </a:t>
            </a:r>
            <a:r>
              <a:rPr spc="-5" dirty="0"/>
              <a:t>calculated</a:t>
            </a:r>
            <a:r>
              <a:rPr spc="280" dirty="0"/>
              <a:t> </a:t>
            </a:r>
            <a:r>
              <a:rPr spc="-5" dirty="0"/>
              <a:t>for</a:t>
            </a:r>
            <a:r>
              <a:rPr spc="280" dirty="0"/>
              <a:t> </a:t>
            </a:r>
            <a:r>
              <a:rPr spc="-5" dirty="0"/>
              <a:t>all</a:t>
            </a:r>
            <a:r>
              <a:rPr spc="260" dirty="0"/>
              <a:t> </a:t>
            </a:r>
            <a:r>
              <a:rPr spc="-5" dirty="0"/>
              <a:t>columns,</a:t>
            </a:r>
            <a:r>
              <a:rPr spc="280" dirty="0"/>
              <a:t> </a:t>
            </a:r>
            <a:r>
              <a:rPr spc="-5" dirty="0"/>
              <a:t>then</a:t>
            </a:r>
            <a:r>
              <a:rPr spc="275" dirty="0"/>
              <a:t> </a:t>
            </a:r>
            <a:r>
              <a:rPr spc="-5" dirty="0"/>
              <a:t>both</a:t>
            </a:r>
            <a:r>
              <a:rPr spc="285" dirty="0"/>
              <a:t> </a:t>
            </a:r>
            <a:r>
              <a:rPr spc="-5" dirty="0"/>
              <a:t>are</a:t>
            </a:r>
            <a:r>
              <a:rPr spc="270" dirty="0"/>
              <a:t> </a:t>
            </a:r>
            <a:r>
              <a:rPr spc="-5" dirty="0"/>
              <a:t>sent</a:t>
            </a:r>
            <a:r>
              <a:rPr spc="270" dirty="0"/>
              <a:t> </a:t>
            </a:r>
            <a:r>
              <a:rPr spc="-5" dirty="0"/>
              <a:t>along</a:t>
            </a:r>
          </a:p>
          <a:p>
            <a:pPr marL="293370">
              <a:lnSpc>
                <a:spcPct val="100000"/>
              </a:lnSpc>
            </a:pPr>
            <a:r>
              <a:rPr dirty="0"/>
              <a:t>with</a:t>
            </a:r>
            <a:r>
              <a:rPr spc="-4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data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At</a:t>
            </a:r>
            <a:r>
              <a:rPr spc="240" dirty="0"/>
              <a:t> </a:t>
            </a:r>
            <a:r>
              <a:rPr spc="-5" dirty="0"/>
              <a:t>the</a:t>
            </a:r>
            <a:r>
              <a:rPr spc="229" dirty="0"/>
              <a:t> </a:t>
            </a:r>
            <a:r>
              <a:rPr spc="-5" dirty="0"/>
              <a:t>receiving</a:t>
            </a:r>
            <a:r>
              <a:rPr spc="250" dirty="0"/>
              <a:t> </a:t>
            </a:r>
            <a:r>
              <a:rPr spc="-5" dirty="0"/>
              <a:t>end</a:t>
            </a:r>
            <a:r>
              <a:rPr spc="250" dirty="0"/>
              <a:t> </a:t>
            </a:r>
            <a:r>
              <a:rPr spc="-5" dirty="0"/>
              <a:t>these</a:t>
            </a:r>
            <a:r>
              <a:rPr spc="245" dirty="0"/>
              <a:t> </a:t>
            </a:r>
            <a:r>
              <a:rPr spc="-5" dirty="0"/>
              <a:t>are</a:t>
            </a:r>
            <a:r>
              <a:rPr spc="235" dirty="0"/>
              <a:t> </a:t>
            </a:r>
            <a:r>
              <a:rPr spc="-5" dirty="0"/>
              <a:t>compared</a:t>
            </a:r>
            <a:r>
              <a:rPr spc="235" dirty="0"/>
              <a:t> </a:t>
            </a:r>
            <a:r>
              <a:rPr dirty="0"/>
              <a:t>with</a:t>
            </a:r>
            <a:r>
              <a:rPr spc="235" dirty="0"/>
              <a:t> </a:t>
            </a:r>
            <a:r>
              <a:rPr spc="-5" dirty="0"/>
              <a:t>the</a:t>
            </a:r>
            <a:r>
              <a:rPr spc="240" dirty="0"/>
              <a:t> </a:t>
            </a:r>
            <a:r>
              <a:rPr spc="-5" dirty="0"/>
              <a:t>parity</a:t>
            </a:r>
            <a:r>
              <a:rPr spc="225" dirty="0"/>
              <a:t> </a:t>
            </a:r>
            <a:r>
              <a:rPr spc="-10" dirty="0"/>
              <a:t>bits</a:t>
            </a:r>
            <a:r>
              <a:rPr spc="235" dirty="0"/>
              <a:t> </a:t>
            </a:r>
            <a:r>
              <a:rPr spc="-5" dirty="0"/>
              <a:t>calculated</a:t>
            </a:r>
            <a:r>
              <a:rPr spc="240" dirty="0"/>
              <a:t> </a:t>
            </a:r>
            <a:r>
              <a:rPr spc="-5" dirty="0"/>
              <a:t>on</a:t>
            </a:r>
            <a:r>
              <a:rPr spc="240" dirty="0"/>
              <a:t> </a:t>
            </a:r>
            <a:r>
              <a:rPr spc="-5" dirty="0"/>
              <a:t>the</a:t>
            </a:r>
          </a:p>
          <a:p>
            <a:pPr marL="293370">
              <a:lnSpc>
                <a:spcPct val="100000"/>
              </a:lnSpc>
            </a:pPr>
            <a:r>
              <a:rPr dirty="0"/>
              <a:t>received</a:t>
            </a:r>
            <a:r>
              <a:rPr spc="-60" dirty="0"/>
              <a:t> </a:t>
            </a:r>
            <a:r>
              <a:rPr dirty="0"/>
              <a:t>data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27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111" y="2535148"/>
            <a:ext cx="8617077" cy="3529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4287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Flag</a:t>
            </a:r>
            <a:r>
              <a:rPr sz="2600" b="0" spc="-6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fields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273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7832" y="1347088"/>
            <a:ext cx="5229987" cy="30934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551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0" dirty="0">
                <a:latin typeface="Times New Roman"/>
                <a:cs typeface="Times New Roman"/>
              </a:rPr>
              <a:t>Values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rCode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274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3370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50" dirty="0"/>
              <a:t>Two</a:t>
            </a:r>
            <a:r>
              <a:rPr dirty="0"/>
              <a:t> </a:t>
            </a:r>
            <a:r>
              <a:rPr spc="-5" dirty="0"/>
              <a:t>types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records</a:t>
            </a:r>
            <a:r>
              <a:rPr spc="-45" dirty="0"/>
              <a:t> </a:t>
            </a:r>
            <a:r>
              <a:rPr dirty="0"/>
              <a:t>are</a:t>
            </a:r>
            <a:r>
              <a:rPr spc="-10" dirty="0"/>
              <a:t> </a:t>
            </a:r>
            <a:r>
              <a:rPr dirty="0"/>
              <a:t>used</a:t>
            </a:r>
            <a:r>
              <a:rPr spc="-15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spc="5" dirty="0"/>
              <a:t>DNS</a:t>
            </a:r>
          </a:p>
          <a:p>
            <a:pPr marL="293370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</a:t>
            </a:r>
            <a:r>
              <a:rPr spc="120" dirty="0"/>
              <a:t> </a:t>
            </a:r>
            <a:r>
              <a:rPr spc="-5" dirty="0"/>
              <a:t>question</a:t>
            </a:r>
            <a:r>
              <a:rPr spc="110" dirty="0"/>
              <a:t> </a:t>
            </a:r>
            <a:r>
              <a:rPr spc="-5" dirty="0"/>
              <a:t>records</a:t>
            </a:r>
            <a:r>
              <a:rPr spc="120" dirty="0"/>
              <a:t> </a:t>
            </a:r>
            <a:r>
              <a:rPr dirty="0"/>
              <a:t>are</a:t>
            </a:r>
            <a:r>
              <a:rPr spc="105" dirty="0"/>
              <a:t> </a:t>
            </a:r>
            <a:r>
              <a:rPr spc="-5" dirty="0"/>
              <a:t>used</a:t>
            </a:r>
            <a:r>
              <a:rPr spc="130" dirty="0"/>
              <a:t> </a:t>
            </a:r>
            <a:r>
              <a:rPr spc="-5" dirty="0"/>
              <a:t>in</a:t>
            </a:r>
            <a:r>
              <a:rPr spc="120" dirty="0"/>
              <a:t> </a:t>
            </a:r>
            <a:r>
              <a:rPr spc="-5" dirty="0"/>
              <a:t>the</a:t>
            </a:r>
            <a:r>
              <a:rPr spc="110" dirty="0"/>
              <a:t> </a:t>
            </a:r>
            <a:r>
              <a:rPr spc="-5" dirty="0"/>
              <a:t>question</a:t>
            </a:r>
            <a:r>
              <a:rPr spc="120" dirty="0"/>
              <a:t> </a:t>
            </a:r>
            <a:r>
              <a:rPr spc="-5" dirty="0"/>
              <a:t>section</a:t>
            </a:r>
            <a:r>
              <a:rPr spc="125" dirty="0"/>
              <a:t> </a:t>
            </a:r>
            <a:r>
              <a:rPr spc="-5" dirty="0"/>
              <a:t>of</a:t>
            </a:r>
            <a:r>
              <a:rPr spc="120" dirty="0"/>
              <a:t> </a:t>
            </a:r>
            <a:r>
              <a:rPr spc="-5" dirty="0"/>
              <a:t>the</a:t>
            </a:r>
            <a:r>
              <a:rPr spc="120" dirty="0"/>
              <a:t> </a:t>
            </a:r>
            <a:r>
              <a:rPr spc="-5" dirty="0"/>
              <a:t>query</a:t>
            </a:r>
            <a:r>
              <a:rPr spc="114" dirty="0"/>
              <a:t> </a:t>
            </a:r>
            <a:r>
              <a:rPr spc="-5" dirty="0"/>
              <a:t>and</a:t>
            </a:r>
            <a:r>
              <a:rPr spc="130" dirty="0"/>
              <a:t> </a:t>
            </a:r>
            <a:r>
              <a:rPr spc="-5" dirty="0"/>
              <a:t>response </a:t>
            </a:r>
            <a:r>
              <a:rPr spc="-484" dirty="0"/>
              <a:t> </a:t>
            </a:r>
            <a:r>
              <a:rPr spc="-5" dirty="0"/>
              <a:t>messages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  <a:tab pos="834390" algn="l"/>
                <a:tab pos="1837055" algn="l"/>
                <a:tab pos="2730500" algn="l"/>
                <a:tab pos="3183255" algn="l"/>
                <a:tab pos="3794125" algn="l"/>
                <a:tab pos="4135754" algn="l"/>
                <a:tab pos="4590415" algn="l"/>
                <a:tab pos="5506085" algn="l"/>
                <a:tab pos="6993890" algn="l"/>
                <a:tab pos="7506334" algn="l"/>
              </a:tabLst>
            </a:pPr>
            <a:r>
              <a:rPr dirty="0"/>
              <a:t>The	r</a:t>
            </a:r>
            <a:r>
              <a:rPr spc="-10" dirty="0"/>
              <a:t>e</a:t>
            </a:r>
            <a:r>
              <a:rPr spc="-15" dirty="0"/>
              <a:t>s</a:t>
            </a:r>
            <a:r>
              <a:rPr dirty="0"/>
              <a:t>ource	re</a:t>
            </a:r>
            <a:r>
              <a:rPr spc="-15" dirty="0"/>
              <a:t>c</a:t>
            </a:r>
            <a:r>
              <a:rPr dirty="0"/>
              <a:t>ords	</a:t>
            </a:r>
            <a:r>
              <a:rPr spc="-15" dirty="0"/>
              <a:t>a</a:t>
            </a:r>
            <a:r>
              <a:rPr dirty="0"/>
              <a:t>re	</a:t>
            </a:r>
            <a:r>
              <a:rPr spc="-10" dirty="0"/>
              <a:t>u</a:t>
            </a:r>
            <a:r>
              <a:rPr dirty="0"/>
              <a:t>sed	</a:t>
            </a:r>
            <a:r>
              <a:rPr spc="-20" dirty="0"/>
              <a:t>i</a:t>
            </a:r>
            <a:r>
              <a:rPr dirty="0"/>
              <a:t>n	</a:t>
            </a:r>
            <a:r>
              <a:rPr spc="-20" dirty="0"/>
              <a:t>t</a:t>
            </a:r>
            <a:r>
              <a:rPr dirty="0"/>
              <a:t>he	</a:t>
            </a:r>
            <a:r>
              <a:rPr spc="-15" dirty="0"/>
              <a:t>a</a:t>
            </a:r>
            <a:r>
              <a:rPr spc="-10" dirty="0"/>
              <a:t>n</a:t>
            </a:r>
            <a:r>
              <a:rPr dirty="0"/>
              <a:t>swe</a:t>
            </a:r>
            <a:r>
              <a:rPr spc="-85" dirty="0"/>
              <a:t>r</a:t>
            </a:r>
            <a:r>
              <a:rPr dirty="0"/>
              <a:t>,	au</a:t>
            </a:r>
            <a:r>
              <a:rPr spc="-20" dirty="0"/>
              <a:t>t</a:t>
            </a:r>
            <a:r>
              <a:rPr spc="-10" dirty="0"/>
              <a:t>h</a:t>
            </a:r>
            <a:r>
              <a:rPr dirty="0"/>
              <a:t>or</a:t>
            </a:r>
            <a:r>
              <a:rPr spc="-10" dirty="0"/>
              <a:t>i</a:t>
            </a:r>
            <a:r>
              <a:rPr spc="-20" dirty="0"/>
              <a:t>t</a:t>
            </a:r>
            <a:r>
              <a:rPr dirty="0"/>
              <a:t>a</a:t>
            </a:r>
            <a:r>
              <a:rPr spc="-10" dirty="0"/>
              <a:t>t</a:t>
            </a:r>
            <a:r>
              <a:rPr dirty="0"/>
              <a:t>ive,	a</a:t>
            </a:r>
            <a:r>
              <a:rPr spc="-10" dirty="0"/>
              <a:t>n</a:t>
            </a:r>
            <a:r>
              <a:rPr dirty="0"/>
              <a:t>d	</a:t>
            </a:r>
            <a:r>
              <a:rPr spc="-15" dirty="0"/>
              <a:t>a</a:t>
            </a:r>
            <a:r>
              <a:rPr spc="-10" dirty="0"/>
              <a:t>d</a:t>
            </a:r>
            <a:r>
              <a:rPr dirty="0"/>
              <a:t>di</a:t>
            </a:r>
            <a:r>
              <a:rPr spc="-10" dirty="0"/>
              <a:t>t</a:t>
            </a:r>
            <a:r>
              <a:rPr spc="-20" dirty="0"/>
              <a:t>i</a:t>
            </a:r>
            <a:r>
              <a:rPr spc="-10" dirty="0"/>
              <a:t>o</a:t>
            </a:r>
            <a:r>
              <a:rPr dirty="0"/>
              <a:t>nal</a:t>
            </a:r>
          </a:p>
          <a:p>
            <a:pPr marL="293370">
              <a:lnSpc>
                <a:spcPct val="100000"/>
              </a:lnSpc>
            </a:pPr>
            <a:r>
              <a:rPr spc="-5" dirty="0"/>
              <a:t>information</a:t>
            </a:r>
            <a:r>
              <a:rPr spc="-35" dirty="0"/>
              <a:t> </a:t>
            </a:r>
            <a:r>
              <a:rPr dirty="0"/>
              <a:t>sections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response</a:t>
            </a:r>
            <a:r>
              <a:rPr spc="-30" dirty="0"/>
              <a:t> </a:t>
            </a:r>
            <a:r>
              <a:rPr spc="-5" dirty="0"/>
              <a:t>message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275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2218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35" dirty="0">
                <a:latin typeface="Times New Roman"/>
                <a:cs typeface="Times New Roman"/>
              </a:rPr>
              <a:t>Types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records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811" y="2164486"/>
            <a:ext cx="8486775" cy="10385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105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Question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record format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276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3" y="2097925"/>
            <a:ext cx="8702675" cy="6631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098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Query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name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format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277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8289" y="1133703"/>
            <a:ext cx="4745863" cy="33822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8128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175" dirty="0">
                <a:latin typeface="Times New Roman"/>
                <a:cs typeface="Times New Roman"/>
              </a:rPr>
              <a:t>T</a:t>
            </a:r>
            <a:r>
              <a:rPr sz="2600" b="0" dirty="0">
                <a:latin typeface="Times New Roman"/>
                <a:cs typeface="Times New Roman"/>
              </a:rPr>
              <a:t>y</a:t>
            </a:r>
            <a:r>
              <a:rPr sz="2600" b="0" spc="10" dirty="0">
                <a:latin typeface="Times New Roman"/>
                <a:cs typeface="Times New Roman"/>
              </a:rPr>
              <a:t>p</a:t>
            </a:r>
            <a:r>
              <a:rPr sz="2600" b="0" dirty="0">
                <a:latin typeface="Times New Roman"/>
                <a:cs typeface="Times New Roman"/>
              </a:rPr>
              <a:t>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278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662" y="1691894"/>
            <a:ext cx="7178675" cy="17597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0147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Cla</a:t>
            </a:r>
            <a:r>
              <a:rPr sz="2600" b="0" spc="-15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-15" dirty="0">
                <a:latin typeface="Times New Roman"/>
                <a:cs typeface="Times New Roman"/>
              </a:rPr>
              <a:t>e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279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535" y="1368920"/>
            <a:ext cx="8526906" cy="27005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1407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Resource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record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format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280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85" rIns="0" bIns="0" rtlCol="0">
            <a:spAutoFit/>
          </a:bodyPr>
          <a:lstStyle/>
          <a:p>
            <a:pPr marL="293370" marR="698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5" dirty="0"/>
              <a:t>DNS</a:t>
            </a:r>
            <a:r>
              <a:rPr spc="484" dirty="0"/>
              <a:t> </a:t>
            </a:r>
            <a:r>
              <a:rPr spc="-5" dirty="0"/>
              <a:t>requires</a:t>
            </a:r>
            <a:r>
              <a:rPr spc="480" dirty="0"/>
              <a:t> </a:t>
            </a:r>
            <a:r>
              <a:rPr dirty="0"/>
              <a:t>that</a:t>
            </a:r>
            <a:r>
              <a:rPr spc="480" dirty="0"/>
              <a:t> </a:t>
            </a:r>
            <a:r>
              <a:rPr dirty="0"/>
              <a:t>a</a:t>
            </a:r>
            <a:r>
              <a:rPr spc="484" dirty="0"/>
              <a:t> </a:t>
            </a:r>
            <a:r>
              <a:rPr spc="-5" dirty="0"/>
              <a:t>domain</a:t>
            </a:r>
            <a:r>
              <a:rPr spc="5" dirty="0"/>
              <a:t> </a:t>
            </a:r>
            <a:r>
              <a:rPr spc="-5" dirty="0"/>
              <a:t>name</a:t>
            </a:r>
            <a:r>
              <a:rPr spc="484" dirty="0"/>
              <a:t> </a:t>
            </a:r>
            <a:r>
              <a:rPr dirty="0"/>
              <a:t>be</a:t>
            </a:r>
            <a:r>
              <a:rPr spc="480" dirty="0"/>
              <a:t> </a:t>
            </a:r>
            <a:r>
              <a:rPr spc="-5" dirty="0"/>
              <a:t>replaced</a:t>
            </a:r>
            <a:r>
              <a:rPr dirty="0"/>
              <a:t> by</a:t>
            </a:r>
            <a:r>
              <a:rPr spc="484" dirty="0"/>
              <a:t> </a:t>
            </a:r>
            <a:r>
              <a:rPr spc="-5" dirty="0"/>
              <a:t>an</a:t>
            </a:r>
            <a:r>
              <a:rPr spc="480" dirty="0"/>
              <a:t> </a:t>
            </a:r>
            <a:r>
              <a:rPr spc="-10" dirty="0"/>
              <a:t>offset</a:t>
            </a:r>
            <a:r>
              <a:rPr spc="475" dirty="0"/>
              <a:t> </a:t>
            </a:r>
            <a:r>
              <a:rPr spc="-5" dirty="0"/>
              <a:t>pointer</a:t>
            </a:r>
            <a:r>
              <a:rPr spc="480" dirty="0"/>
              <a:t> </a:t>
            </a:r>
            <a:r>
              <a:rPr spc="-5" dirty="0"/>
              <a:t>if  it</a:t>
            </a:r>
            <a:r>
              <a:rPr spc="475" dirty="0"/>
              <a:t> </a:t>
            </a:r>
            <a:r>
              <a:rPr spc="-20" dirty="0"/>
              <a:t>is </a:t>
            </a:r>
            <a:r>
              <a:rPr spc="-484" dirty="0"/>
              <a:t> </a:t>
            </a:r>
            <a:r>
              <a:rPr dirty="0"/>
              <a:t>repeated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5" dirty="0"/>
              <a:t>DNS</a:t>
            </a:r>
            <a:r>
              <a:rPr spc="180" dirty="0"/>
              <a:t> </a:t>
            </a:r>
            <a:r>
              <a:rPr spc="-5" dirty="0"/>
              <a:t>defines</a:t>
            </a:r>
            <a:r>
              <a:rPr spc="185" dirty="0"/>
              <a:t> </a:t>
            </a:r>
            <a:r>
              <a:rPr dirty="0"/>
              <a:t>a</a:t>
            </a:r>
            <a:r>
              <a:rPr spc="180" dirty="0"/>
              <a:t> </a:t>
            </a:r>
            <a:r>
              <a:rPr spc="-5" dirty="0"/>
              <a:t>2-byte</a:t>
            </a:r>
            <a:r>
              <a:rPr spc="170" dirty="0"/>
              <a:t> </a:t>
            </a:r>
            <a:r>
              <a:rPr spc="-10" dirty="0"/>
              <a:t>offset</a:t>
            </a:r>
            <a:r>
              <a:rPr spc="165" dirty="0"/>
              <a:t> </a:t>
            </a:r>
            <a:r>
              <a:rPr spc="-5" dirty="0"/>
              <a:t>pointer</a:t>
            </a:r>
            <a:r>
              <a:rPr spc="180" dirty="0"/>
              <a:t> </a:t>
            </a:r>
            <a:r>
              <a:rPr spc="-5" dirty="0"/>
              <a:t>that</a:t>
            </a:r>
            <a:r>
              <a:rPr spc="180" dirty="0"/>
              <a:t> </a:t>
            </a:r>
            <a:r>
              <a:rPr spc="-5" dirty="0"/>
              <a:t>points</a:t>
            </a:r>
            <a:r>
              <a:rPr spc="175" dirty="0"/>
              <a:t> </a:t>
            </a:r>
            <a:r>
              <a:rPr spc="-10" dirty="0"/>
              <a:t>to</a:t>
            </a:r>
            <a:r>
              <a:rPr spc="195" dirty="0"/>
              <a:t> </a:t>
            </a:r>
            <a:r>
              <a:rPr dirty="0"/>
              <a:t>a</a:t>
            </a:r>
            <a:r>
              <a:rPr spc="170" dirty="0"/>
              <a:t> </a:t>
            </a:r>
            <a:r>
              <a:rPr spc="-5" dirty="0"/>
              <a:t>previous</a:t>
            </a:r>
            <a:r>
              <a:rPr spc="185" dirty="0"/>
              <a:t> </a:t>
            </a:r>
            <a:r>
              <a:rPr spc="-5" dirty="0"/>
              <a:t>occurrence</a:t>
            </a:r>
            <a:r>
              <a:rPr spc="180" dirty="0"/>
              <a:t> </a:t>
            </a:r>
            <a:r>
              <a:rPr spc="-5" dirty="0"/>
              <a:t>of</a:t>
            </a:r>
            <a:r>
              <a:rPr spc="185" dirty="0"/>
              <a:t> </a:t>
            </a:r>
            <a:r>
              <a:rPr dirty="0"/>
              <a:t>the</a:t>
            </a:r>
          </a:p>
          <a:p>
            <a:pPr marL="293370">
              <a:lnSpc>
                <a:spcPct val="100000"/>
              </a:lnSpc>
            </a:pPr>
            <a:r>
              <a:rPr spc="-5" dirty="0"/>
              <a:t>domain</a:t>
            </a:r>
            <a:r>
              <a:rPr spc="-15" dirty="0"/>
              <a:t> </a:t>
            </a:r>
            <a:r>
              <a:rPr spc="-5" dirty="0"/>
              <a:t>name</a:t>
            </a:r>
            <a:r>
              <a:rPr spc="-10" dirty="0"/>
              <a:t> </a:t>
            </a:r>
            <a:r>
              <a:rPr dirty="0"/>
              <a:t>or</a:t>
            </a:r>
            <a:r>
              <a:rPr spc="-25" dirty="0"/>
              <a:t> </a:t>
            </a:r>
            <a:r>
              <a:rPr dirty="0"/>
              <a:t>part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it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281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697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Compression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337" y="2113356"/>
            <a:ext cx="8567674" cy="9155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5794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Format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10" dirty="0">
                <a:latin typeface="Times New Roman"/>
                <a:cs typeface="Times New Roman"/>
              </a:rPr>
              <a:t>offset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pointer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282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291" y="1101356"/>
            <a:ext cx="7481443" cy="3654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28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2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  <a:tab pos="814069" algn="l"/>
                <a:tab pos="2815590" algn="l"/>
                <a:tab pos="6744970" algn="l"/>
                <a:tab pos="8180705" algn="l"/>
              </a:tabLst>
            </a:pPr>
            <a:r>
              <a:rPr sz="2000" dirty="0">
                <a:latin typeface="Times New Roman"/>
                <a:cs typeface="Times New Roman"/>
              </a:rPr>
              <a:t>The	Dyna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ic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	N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em 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)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es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he	</a:t>
            </a:r>
            <a:r>
              <a:rPr sz="2000" spc="5" dirty="0">
                <a:latin typeface="Times New Roman"/>
                <a:cs typeface="Times New Roman"/>
              </a:rPr>
              <a:t>DN</a:t>
            </a:r>
            <a:r>
              <a:rPr sz="2000" dirty="0">
                <a:latin typeface="Times New Roman"/>
                <a:cs typeface="Times New Roman"/>
              </a:rPr>
              <a:t>S 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er	</a:t>
            </a:r>
            <a:r>
              <a:rPr sz="2000" spc="-10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  </a:t>
            </a:r>
            <a:r>
              <a:rPr sz="2000" spc="-5" dirty="0">
                <a:latin typeface="Times New Roman"/>
                <a:cs typeface="Times New Roman"/>
              </a:rPr>
              <a:t>dynamically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283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9277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DDNS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320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5" dirty="0">
                <a:latin typeface="Times New Roman"/>
                <a:cs typeface="Times New Roman"/>
              </a:rPr>
              <a:t>DNS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UDP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transport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when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size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response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512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size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response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than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512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bytes,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connection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used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5" dirty="0">
                <a:latin typeface="Times New Roman"/>
                <a:cs typeface="Times New Roman"/>
              </a:rPr>
              <a:t>DNS</a:t>
            </a:r>
            <a:r>
              <a:rPr sz="2000" spc="-5" dirty="0">
                <a:latin typeface="Times New Roman"/>
                <a:cs typeface="Times New Roman"/>
              </a:rPr>
              <a:t> can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UDP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well-known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port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53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284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89801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n</a:t>
            </a:r>
            <a:r>
              <a:rPr sz="2600" b="0" dirty="0">
                <a:latin typeface="Times New Roman"/>
                <a:cs typeface="Times New Roman"/>
              </a:rPr>
              <a:t>c</a:t>
            </a:r>
            <a:r>
              <a:rPr sz="2600" b="0" spc="-10" dirty="0">
                <a:latin typeface="Times New Roman"/>
                <a:cs typeface="Times New Roman"/>
              </a:rPr>
              <a:t>a</a:t>
            </a:r>
            <a:r>
              <a:rPr sz="2600" b="0" dirty="0">
                <a:latin typeface="Times New Roman"/>
                <a:cs typeface="Times New Roman"/>
              </a:rPr>
              <a:t>psulat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sp>
          <p:nvSpPr>
            <p:cNvPr id="6" name="object 6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882013" y="1059522"/>
            <a:ext cx="5354320" cy="3757929"/>
            <a:chOff x="1882013" y="1059522"/>
            <a:chExt cx="5354320" cy="375792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2013" y="1059522"/>
              <a:ext cx="5354193" cy="375767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07340" y="210438"/>
            <a:ext cx="5969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FTP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285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10438"/>
            <a:ext cx="8530590" cy="1497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FTP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File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Transfer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(FTP)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standard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mechanism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provided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TCP/IP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copying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file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another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286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10438"/>
            <a:ext cx="8530590" cy="2229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FTP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FTP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well-known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port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21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used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connection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well-known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port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0924" y="2499791"/>
            <a:ext cx="6218174" cy="22263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287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376" y="1106017"/>
            <a:ext cx="4668393" cy="3625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1973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Opening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the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connection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288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801" y="1056690"/>
            <a:ext cx="3334892" cy="37721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8119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Creating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the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data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connection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289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557" y="1707641"/>
            <a:ext cx="7116953" cy="21473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8500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Using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the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connection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290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266" y="1803400"/>
            <a:ext cx="7873238" cy="1651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645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Using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the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data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connection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291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400" y="1985632"/>
            <a:ext cx="7529068" cy="12566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8962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Command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processing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292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7085965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Sum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detecting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technique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Applied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message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length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Mostly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transport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 </a:t>
            </a:r>
            <a:r>
              <a:rPr sz="2000" dirty="0">
                <a:latin typeface="Times New Roman"/>
                <a:cs typeface="Times New Roman"/>
              </a:rPr>
              <a:t>rather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 layer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29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39" y="1419606"/>
            <a:ext cx="6023356" cy="25491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4733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Access</a:t>
            </a:r>
            <a:r>
              <a:rPr sz="2600" b="0" spc="-7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commands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293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3201" y="1028674"/>
            <a:ext cx="5657596" cy="37753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82142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File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management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commands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294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7080" y="1332356"/>
            <a:ext cx="6069838" cy="24800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63727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Data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formatting commands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295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1944" y="1977605"/>
            <a:ext cx="4960111" cy="11882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2727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Port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defining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commands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296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532" y="987552"/>
            <a:ext cx="8674735" cy="3870325"/>
            <a:chOff x="323532" y="987552"/>
            <a:chExt cx="8674735" cy="3870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532" y="987552"/>
              <a:ext cx="4663186" cy="22846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3964" y="3363810"/>
              <a:ext cx="4714240" cy="1493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1419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File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transfer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commands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297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341" y="1347597"/>
            <a:ext cx="6549644" cy="17942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455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Miscellaneous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commands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298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418" y="1033652"/>
            <a:ext cx="8797925" cy="3770629"/>
            <a:chOff x="173418" y="1033652"/>
            <a:chExt cx="8797925" cy="37706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418" y="1263726"/>
              <a:ext cx="4187316" cy="8900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514" y="1033652"/>
              <a:ext cx="4166742" cy="2263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4216" y="1481327"/>
              <a:ext cx="4166742" cy="2263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8027" y="1723237"/>
              <a:ext cx="4182872" cy="30807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740" y="3629660"/>
              <a:ext cx="4166742" cy="2263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359" y="3862412"/>
              <a:ext cx="4218686" cy="88290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8041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Response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commands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299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829" y="987552"/>
            <a:ext cx="8860790" cy="3791585"/>
            <a:chOff x="126829" y="987552"/>
            <a:chExt cx="8860790" cy="37915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829" y="987552"/>
              <a:ext cx="4166742" cy="2263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925" y="1203579"/>
              <a:ext cx="4172077" cy="17774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3852" y="2490571"/>
              <a:ext cx="4583430" cy="2489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6010" y="2694279"/>
              <a:ext cx="4581398" cy="20614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8041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Response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commands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300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279" y="1819275"/>
            <a:ext cx="7536942" cy="17606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63131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File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transfer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301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144" y="1059599"/>
            <a:ext cx="4861306" cy="37659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531860" cy="252285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Flow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Flow</a:t>
            </a:r>
            <a:r>
              <a:rPr sz="1700" dirty="0">
                <a:latin typeface="Times New Roman"/>
                <a:cs typeface="Times New Roman"/>
              </a:rPr>
              <a:t> control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done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prevent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flow</a:t>
            </a:r>
            <a:r>
              <a:rPr sz="1700" dirty="0">
                <a:latin typeface="Times New Roman"/>
                <a:cs typeface="Times New Roman"/>
              </a:rPr>
              <a:t> of</a:t>
            </a:r>
            <a:r>
              <a:rPr sz="1700" spc="-5" dirty="0">
                <a:latin typeface="Times New Roman"/>
                <a:cs typeface="Times New Roman"/>
              </a:rPr>
              <a:t> data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frame at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receiver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end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4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source</a:t>
            </a:r>
            <a:r>
              <a:rPr sz="1700" spc="434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machine</a:t>
            </a:r>
            <a:r>
              <a:rPr sz="1700" spc="4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must</a:t>
            </a:r>
            <a:r>
              <a:rPr sz="1700" spc="4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not</a:t>
            </a:r>
            <a:r>
              <a:rPr sz="1700" spc="4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send</a:t>
            </a:r>
            <a:r>
              <a:rPr sz="1700" spc="4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spc="4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frames</a:t>
            </a:r>
            <a:r>
              <a:rPr sz="1700" spc="4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at</a:t>
            </a:r>
            <a:r>
              <a:rPr sz="1700" spc="4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434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rate</a:t>
            </a:r>
            <a:r>
              <a:rPr sz="1700" spc="4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faster</a:t>
            </a:r>
            <a:r>
              <a:rPr sz="1700" spc="4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than</a:t>
            </a:r>
            <a:r>
              <a:rPr sz="1700" spc="43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4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capacity</a:t>
            </a:r>
            <a:r>
              <a:rPr sz="1700" spc="4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endParaRPr sz="1700">
              <a:latin typeface="Times New Roman"/>
              <a:cs typeface="Times New Roman"/>
            </a:endParaRPr>
          </a:p>
          <a:p>
            <a:pPr marL="615950">
              <a:lnSpc>
                <a:spcPct val="100000"/>
              </a:lnSpc>
            </a:pPr>
            <a:r>
              <a:rPr sz="1700" spc="-5" dirty="0">
                <a:latin typeface="Times New Roman"/>
                <a:cs typeface="Times New Roman"/>
              </a:rPr>
              <a:t>destination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machine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accept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them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Error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control</a:t>
            </a:r>
            <a:r>
              <a:rPr sz="1700" spc="-5" dirty="0">
                <a:latin typeface="Times New Roman"/>
                <a:cs typeface="Times New Roman"/>
              </a:rPr>
              <a:t> is</a:t>
            </a:r>
            <a:r>
              <a:rPr sz="1700" dirty="0">
                <a:latin typeface="Times New Roman"/>
                <a:cs typeface="Times New Roman"/>
              </a:rPr>
              <a:t> done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prevent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duplication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frames</a:t>
            </a:r>
            <a:endParaRPr sz="1700">
              <a:latin typeface="Times New Roman"/>
              <a:cs typeface="Times New Roman"/>
            </a:endParaRPr>
          </a:p>
          <a:p>
            <a:pPr marL="615950" marR="6985" lvl="1" indent="-23241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2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errors</a:t>
            </a:r>
            <a:r>
              <a:rPr sz="1700" spc="2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introduced</a:t>
            </a:r>
            <a:r>
              <a:rPr sz="1700" spc="2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during</a:t>
            </a:r>
            <a:r>
              <a:rPr sz="1700" spc="26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transmission</a:t>
            </a:r>
            <a:r>
              <a:rPr sz="1700" spc="26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from</a:t>
            </a:r>
            <a:r>
              <a:rPr sz="1700" spc="2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source</a:t>
            </a:r>
            <a:r>
              <a:rPr sz="1700" spc="2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26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destination</a:t>
            </a:r>
            <a:r>
              <a:rPr sz="1700" spc="25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machines</a:t>
            </a:r>
            <a:r>
              <a:rPr sz="1700" spc="2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must</a:t>
            </a:r>
            <a:r>
              <a:rPr sz="1700" spc="25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detected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 corrected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at</a:t>
            </a:r>
            <a:r>
              <a:rPr sz="1700" dirty="0">
                <a:latin typeface="Times New Roman"/>
                <a:cs typeface="Times New Roman"/>
              </a:rPr>
              <a:t> 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destination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machine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3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4538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Design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Issues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5" dirty="0">
                <a:latin typeface="Times New Roman"/>
                <a:cs typeface="Times New Roman"/>
              </a:rPr>
              <a:t> Data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Link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Layer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529955" cy="34601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oach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source,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message 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divided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m-bits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unit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generator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checksum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extra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m-bit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unit)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destination,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checker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creates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checksum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from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combination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checksum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checksum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Message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accepted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Else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Message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discarded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30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10438"/>
            <a:ext cx="8531225" cy="18630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WWW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  <a:tab pos="815975" algn="l"/>
                <a:tab pos="1957070" algn="l"/>
                <a:tab pos="2199640" algn="l"/>
                <a:tab pos="3411220" algn="l"/>
                <a:tab pos="4806315" algn="l"/>
                <a:tab pos="5717540" algn="l"/>
                <a:tab pos="6043930" algn="l"/>
                <a:tab pos="6793865" algn="l"/>
                <a:tab pos="7036434" algn="l"/>
                <a:tab pos="7725409" algn="l"/>
                <a:tab pos="8404860" algn="l"/>
              </a:tabLst>
            </a:pPr>
            <a:r>
              <a:rPr sz="2000" dirty="0">
                <a:latin typeface="Times New Roman"/>
                <a:cs typeface="Times New Roman"/>
              </a:rPr>
              <a:t>The	WWW </a:t>
            </a:r>
            <a:r>
              <a:rPr sz="2000" spc="-20" dirty="0">
                <a:latin typeface="Times New Roman"/>
                <a:cs typeface="Times New Roman"/>
              </a:rPr>
              <a:t> i</a:t>
            </a:r>
            <a:r>
              <a:rPr sz="2000" dirty="0">
                <a:latin typeface="Times New Roman"/>
                <a:cs typeface="Times New Roman"/>
              </a:rPr>
              <a:t>s	a	d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10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	c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-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	se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vic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,	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	</a:t>
            </a:r>
            <a:r>
              <a:rPr sz="2000" spc="-10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ch	a	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nt	us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ng	a  browser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access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server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distributed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dirty="0">
                <a:latin typeface="Times New Roman"/>
                <a:cs typeface="Times New Roman"/>
              </a:rPr>
              <a:t> locations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sites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303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073911"/>
            <a:ext cx="8226425" cy="32123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0448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Architecture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WWW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304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41" y="1467993"/>
            <a:ext cx="8255000" cy="19692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1455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Bro</a:t>
            </a:r>
            <a:r>
              <a:rPr sz="2600" b="0" spc="5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-15" dirty="0">
                <a:latin typeface="Times New Roman"/>
                <a:cs typeface="Times New Roman"/>
              </a:rPr>
              <a:t>e</a:t>
            </a:r>
            <a:r>
              <a:rPr sz="2600" b="0" dirty="0">
                <a:latin typeface="Times New Roman"/>
                <a:cs typeface="Times New Roman"/>
              </a:rPr>
              <a:t>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305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sp>
          <p:nvSpPr>
            <p:cNvPr id="6" name="object 6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61987" y="1119021"/>
            <a:ext cx="7818755" cy="3660140"/>
            <a:chOff x="661987" y="1119021"/>
            <a:chExt cx="7818755" cy="36601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987" y="2318207"/>
              <a:ext cx="7818374" cy="50601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07340" y="210438"/>
            <a:ext cx="6883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URL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306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32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Hypertext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Transfer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(HTTP)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used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mainly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World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Wide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Web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HTTP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combination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FTP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SMTP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HTTP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well-known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port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307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8528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H</a:t>
            </a:r>
            <a:r>
              <a:rPr sz="2600" b="0" spc="5" dirty="0">
                <a:latin typeface="Times New Roman"/>
                <a:cs typeface="Times New Roman"/>
              </a:rPr>
              <a:t>T</a:t>
            </a:r>
            <a:r>
              <a:rPr sz="2600" b="0" dirty="0">
                <a:latin typeface="Times New Roman"/>
                <a:cs typeface="Times New Roman"/>
              </a:rPr>
              <a:t>TP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003" y="1707641"/>
            <a:ext cx="8299450" cy="23967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3704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HTTP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transaction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308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750" y="1310894"/>
            <a:ext cx="8070850" cy="29753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2125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Request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response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messages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309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750" y="1406144"/>
            <a:ext cx="8070850" cy="25372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1902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Request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status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lines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310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646681"/>
            <a:ext cx="8282051" cy="25252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1842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Metho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311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2899" y="1119021"/>
            <a:ext cx="7990205" cy="3660140"/>
            <a:chOff x="592899" y="1119021"/>
            <a:chExt cx="7990205" cy="3660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412" y="1203579"/>
              <a:ext cx="7916799" cy="15740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899" y="2703715"/>
              <a:ext cx="7989824" cy="163360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6700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Status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312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96" y="955154"/>
            <a:ext cx="7366381" cy="38812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31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2780" y="970546"/>
            <a:ext cx="6188075" cy="36957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6700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Status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313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3750" y="2283726"/>
            <a:ext cx="5016500" cy="9394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9386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Header</a:t>
            </a:r>
            <a:r>
              <a:rPr sz="2600" b="0" spc="-9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format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314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737" y="1457325"/>
            <a:ext cx="8518525" cy="22288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615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General</a:t>
            </a:r>
            <a:r>
              <a:rPr sz="2600" b="0" spc="-9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headers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315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219" y="987552"/>
            <a:ext cx="6772909" cy="3824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81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Request</a:t>
            </a:r>
            <a:r>
              <a:rPr sz="2600" b="0" spc="-9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headers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316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037" y="1475231"/>
            <a:ext cx="8289925" cy="21943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3825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Response</a:t>
            </a:r>
            <a:r>
              <a:rPr sz="2600" b="0" spc="-9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headers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317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970" y="1099413"/>
            <a:ext cx="8218424" cy="3488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9253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Entity</a:t>
            </a:r>
            <a:r>
              <a:rPr sz="2600" b="0" spc="-9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headers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318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6546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HTTP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version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1.1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specifies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persistent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default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1538" y="1635671"/>
            <a:ext cx="6201791" cy="31379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319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993" y="983830"/>
            <a:ext cx="6910324" cy="38921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320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7563484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explain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architecture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email,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few scenarios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0" dirty="0">
                <a:latin typeface="Times New Roman"/>
                <a:cs typeface="Times New Roman"/>
              </a:rPr>
              <a:t>We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begin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simplest </a:t>
            </a:r>
            <a:r>
              <a:rPr sz="2000" dirty="0">
                <a:latin typeface="Times New Roman"/>
                <a:cs typeface="Times New Roman"/>
              </a:rPr>
              <a:t>situation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</a:t>
            </a:r>
            <a:r>
              <a:rPr sz="2000" spc="-5" dirty="0">
                <a:latin typeface="Times New Roman"/>
                <a:cs typeface="Times New Roman"/>
              </a:rPr>
              <a:t> complexity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proceed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fourth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scenario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most </a:t>
            </a:r>
            <a:r>
              <a:rPr sz="2000" spc="-10" dirty="0">
                <a:latin typeface="Times New Roman"/>
                <a:cs typeface="Times New Roman"/>
              </a:rPr>
              <a:t>common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exchange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email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321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89026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SM</a:t>
            </a:r>
            <a:r>
              <a:rPr sz="2600" b="0" spc="5" dirty="0">
                <a:latin typeface="Times New Roman"/>
                <a:cs typeface="Times New Roman"/>
              </a:rPr>
              <a:t>T</a:t>
            </a:r>
            <a:r>
              <a:rPr sz="2600" b="0" dirty="0">
                <a:latin typeface="Times New Roman"/>
                <a:cs typeface="Times New Roman"/>
              </a:rPr>
              <a:t>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9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When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sender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email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same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system,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agents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8148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First</a:t>
            </a:r>
            <a:r>
              <a:rPr sz="2600" b="0" spc="-6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scenario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8136" y="2138273"/>
            <a:ext cx="5058791" cy="23776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322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529320" cy="22085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if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numbers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 (7, </a:t>
            </a:r>
            <a:r>
              <a:rPr sz="1700" spc="-20" dirty="0">
                <a:latin typeface="Times New Roman"/>
                <a:cs typeface="Times New Roman"/>
              </a:rPr>
              <a:t>11, </a:t>
            </a:r>
            <a:r>
              <a:rPr sz="1700" dirty="0">
                <a:latin typeface="Times New Roman"/>
                <a:cs typeface="Times New Roman"/>
              </a:rPr>
              <a:t>12,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0,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6)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we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send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(7,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11,</a:t>
            </a:r>
            <a:r>
              <a:rPr sz="1700" dirty="0">
                <a:latin typeface="Times New Roman"/>
                <a:cs typeface="Times New Roman"/>
              </a:rPr>
              <a:t> 12,0,6,36),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where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36</a:t>
            </a:r>
            <a:r>
              <a:rPr sz="1700" spc="-5" dirty="0">
                <a:latin typeface="Times New Roman"/>
                <a:cs typeface="Times New Roman"/>
              </a:rPr>
              <a:t> is</a:t>
            </a:r>
            <a:r>
              <a:rPr sz="1700" dirty="0">
                <a:latin typeface="Times New Roman"/>
                <a:cs typeface="Times New Roman"/>
              </a:rPr>
              <a:t> the sum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original</a:t>
            </a:r>
            <a:r>
              <a:rPr sz="1700" dirty="0">
                <a:latin typeface="Times New Roman"/>
                <a:cs typeface="Times New Roman"/>
              </a:rPr>
              <a:t> numbers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receiver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adds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five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numbers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compares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result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with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dirty="0">
                <a:latin typeface="Times New Roman"/>
                <a:cs typeface="Times New Roman"/>
              </a:rPr>
              <a:t> sum</a:t>
            </a:r>
            <a:endParaRPr sz="1700">
              <a:latin typeface="Times New Roman"/>
              <a:cs typeface="Times New Roman"/>
            </a:endParaRPr>
          </a:p>
          <a:p>
            <a:pPr marL="615950" marR="5080" lvl="1" indent="-23241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If</a:t>
            </a:r>
            <a:r>
              <a:rPr sz="1700" spc="3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3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two</a:t>
            </a:r>
            <a:r>
              <a:rPr sz="1700" spc="3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are</a:t>
            </a:r>
            <a:r>
              <a:rPr sz="1700" spc="3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35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same,</a:t>
            </a:r>
            <a:r>
              <a:rPr sz="1700" spc="3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33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receiver</a:t>
            </a:r>
            <a:r>
              <a:rPr sz="1700" spc="3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assumes</a:t>
            </a:r>
            <a:r>
              <a:rPr sz="1700" spc="34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no</a:t>
            </a:r>
            <a:r>
              <a:rPr sz="1700" spc="33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error,</a:t>
            </a:r>
            <a:r>
              <a:rPr sz="1700" spc="3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accepts</a:t>
            </a:r>
            <a:r>
              <a:rPr sz="1700" spc="3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3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five</a:t>
            </a:r>
            <a:r>
              <a:rPr sz="1700" spc="3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numbers,</a:t>
            </a:r>
            <a:r>
              <a:rPr sz="1700" spc="3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discards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sum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Otherwise,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there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 error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somewhere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 </a:t>
            </a:r>
            <a:r>
              <a:rPr sz="1700" dirty="0">
                <a:latin typeface="Times New Roman"/>
                <a:cs typeface="Times New Roman"/>
              </a:rPr>
              <a:t>are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not accepted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32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868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When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sender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email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different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systems,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UAs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pair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MTAs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(client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793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Second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scenario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644" y="1995639"/>
            <a:ext cx="6259067" cy="232295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323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9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When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sender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connected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mail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server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via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WAN,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UAs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pairs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MTAs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(client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9399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Third</a:t>
            </a:r>
            <a:r>
              <a:rPr sz="2600" b="0" spc="-8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scenario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576" y="1779714"/>
            <a:ext cx="3971671" cy="29653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324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22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When </a:t>
            </a:r>
            <a:r>
              <a:rPr sz="2000" dirty="0">
                <a:latin typeface="Times New Roman"/>
                <a:cs typeface="Times New Roman"/>
              </a:rPr>
              <a:t>both </a:t>
            </a:r>
            <a:r>
              <a:rPr sz="2000" spc="-5" dirty="0">
                <a:latin typeface="Times New Roman"/>
                <a:cs typeface="Times New Roman"/>
              </a:rPr>
              <a:t>sender and receiver are connected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mail </a:t>
            </a:r>
            <a:r>
              <a:rPr sz="2000" spc="-5" dirty="0">
                <a:latin typeface="Times New Roman"/>
                <a:cs typeface="Times New Roman"/>
              </a:rPr>
              <a:t>server </a:t>
            </a:r>
            <a:r>
              <a:rPr sz="2000" dirty="0">
                <a:latin typeface="Times New Roman"/>
                <a:cs typeface="Times New Roman"/>
              </a:rPr>
              <a:t>via a </a:t>
            </a:r>
            <a:r>
              <a:rPr sz="2000" spc="-5" dirty="0">
                <a:latin typeface="Times New Roman"/>
                <a:cs typeface="Times New Roman"/>
              </a:rPr>
              <a:t>LAN or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WAN, </a:t>
            </a:r>
            <a:r>
              <a:rPr sz="200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need two </a:t>
            </a:r>
            <a:r>
              <a:rPr sz="2000" dirty="0">
                <a:latin typeface="Times New Roman"/>
                <a:cs typeface="Times New Roman"/>
              </a:rPr>
              <a:t>UAs, </a:t>
            </a:r>
            <a:r>
              <a:rPr sz="2000" spc="-5" dirty="0">
                <a:latin typeface="Times New Roman"/>
                <a:cs typeface="Times New Roman"/>
              </a:rPr>
              <a:t>two pairs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45" dirty="0">
                <a:latin typeface="Times New Roman"/>
                <a:cs typeface="Times New Roman"/>
              </a:rPr>
              <a:t>MTAs </a:t>
            </a:r>
            <a:r>
              <a:rPr sz="2000" spc="-5" dirty="0">
                <a:latin typeface="Times New Roman"/>
                <a:cs typeface="Times New Roman"/>
              </a:rPr>
              <a:t>(client and server), and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pair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(client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server)</a:t>
            </a:r>
            <a:endParaRPr sz="2000">
              <a:latin typeface="Times New Roman"/>
              <a:cs typeface="Times New Roman"/>
            </a:endParaRPr>
          </a:p>
          <a:p>
            <a:pPr marL="29146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situation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0878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Fourth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scenario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2297" y="1862302"/>
            <a:ext cx="8101330" cy="2870200"/>
            <a:chOff x="802297" y="1862302"/>
            <a:chExt cx="8101330" cy="2870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0068" y="1862302"/>
              <a:ext cx="4033392" cy="28696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297" y="2462885"/>
              <a:ext cx="3874008" cy="22691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325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85" rIns="0" bIns="0" rtlCol="0">
            <a:spAutoFit/>
          </a:bodyPr>
          <a:lstStyle/>
          <a:p>
            <a:pPr marL="293370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</a:t>
            </a:r>
            <a:r>
              <a:rPr spc="55" dirty="0"/>
              <a:t> </a:t>
            </a:r>
            <a:r>
              <a:rPr spc="-5" dirty="0"/>
              <a:t>user</a:t>
            </a:r>
            <a:r>
              <a:rPr spc="60" dirty="0"/>
              <a:t> </a:t>
            </a:r>
            <a:r>
              <a:rPr spc="-5" dirty="0"/>
              <a:t>agent</a:t>
            </a:r>
            <a:r>
              <a:rPr spc="40" dirty="0"/>
              <a:t> </a:t>
            </a:r>
            <a:r>
              <a:rPr dirty="0"/>
              <a:t>(UA)</a:t>
            </a:r>
            <a:r>
              <a:rPr spc="65" dirty="0"/>
              <a:t> </a:t>
            </a:r>
            <a:r>
              <a:rPr spc="-5" dirty="0"/>
              <a:t>provides</a:t>
            </a:r>
            <a:r>
              <a:rPr spc="40" dirty="0"/>
              <a:t> </a:t>
            </a:r>
            <a:r>
              <a:rPr dirty="0"/>
              <a:t>service</a:t>
            </a:r>
            <a:r>
              <a:rPr spc="55" dirty="0"/>
              <a:t> </a:t>
            </a:r>
            <a:r>
              <a:rPr spc="-10" dirty="0"/>
              <a:t>to</a:t>
            </a:r>
            <a:r>
              <a:rPr spc="55" dirty="0"/>
              <a:t> </a:t>
            </a:r>
            <a:r>
              <a:rPr dirty="0"/>
              <a:t>the</a:t>
            </a:r>
            <a:r>
              <a:rPr spc="40" dirty="0"/>
              <a:t> </a:t>
            </a:r>
            <a:r>
              <a:rPr spc="-5" dirty="0"/>
              <a:t>user</a:t>
            </a:r>
            <a:r>
              <a:rPr spc="55" dirty="0"/>
              <a:t> </a:t>
            </a:r>
            <a:r>
              <a:rPr spc="-10" dirty="0"/>
              <a:t>to</a:t>
            </a:r>
            <a:r>
              <a:rPr spc="60" dirty="0"/>
              <a:t> </a:t>
            </a:r>
            <a:r>
              <a:rPr spc="-5" dirty="0"/>
              <a:t>make</a:t>
            </a:r>
            <a:r>
              <a:rPr spc="55" dirty="0"/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spc="-5" dirty="0"/>
              <a:t>process</a:t>
            </a:r>
            <a:r>
              <a:rPr spc="50" dirty="0"/>
              <a:t> </a:t>
            </a:r>
            <a:r>
              <a:rPr spc="-5" dirty="0"/>
              <a:t>of</a:t>
            </a:r>
            <a:r>
              <a:rPr spc="60" dirty="0"/>
              <a:t> </a:t>
            </a:r>
            <a:r>
              <a:rPr spc="-5" dirty="0"/>
              <a:t>sending </a:t>
            </a:r>
            <a:r>
              <a:rPr spc="-484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receiving</a:t>
            </a:r>
            <a:r>
              <a:rPr spc="-2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message</a:t>
            </a:r>
            <a:r>
              <a:rPr spc="5" dirty="0"/>
              <a:t> </a:t>
            </a:r>
            <a:r>
              <a:rPr spc="-5" dirty="0"/>
              <a:t>easier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5" dirty="0"/>
              <a:t>Some</a:t>
            </a:r>
            <a:r>
              <a:rPr spc="10" dirty="0"/>
              <a:t> </a:t>
            </a:r>
            <a:r>
              <a:rPr spc="-5" dirty="0"/>
              <a:t>examples</a:t>
            </a:r>
            <a:r>
              <a:rPr dirty="0"/>
              <a:t> of</a:t>
            </a:r>
            <a:r>
              <a:rPr spc="-10" dirty="0"/>
              <a:t> </a:t>
            </a:r>
            <a:r>
              <a:rPr spc="-5" dirty="0"/>
              <a:t>command-driven</a:t>
            </a:r>
            <a:r>
              <a:rPr spc="-30" dirty="0"/>
              <a:t> </a:t>
            </a:r>
            <a:r>
              <a:rPr dirty="0"/>
              <a:t>user</a:t>
            </a:r>
            <a:r>
              <a:rPr spc="-5" dirty="0"/>
              <a:t> </a:t>
            </a:r>
            <a:r>
              <a:rPr dirty="0"/>
              <a:t>agents</a:t>
            </a:r>
            <a:r>
              <a:rPr spc="-30" dirty="0"/>
              <a:t> </a:t>
            </a:r>
            <a:r>
              <a:rPr dirty="0"/>
              <a:t>are </a:t>
            </a:r>
            <a:r>
              <a:rPr spc="-10" dirty="0"/>
              <a:t>mail,</a:t>
            </a:r>
            <a:r>
              <a:rPr spc="15" dirty="0"/>
              <a:t> </a:t>
            </a:r>
            <a:r>
              <a:rPr dirty="0"/>
              <a:t>pine,</a:t>
            </a:r>
            <a:r>
              <a:rPr spc="-15" dirty="0"/>
              <a:t> </a:t>
            </a:r>
            <a:r>
              <a:rPr dirty="0"/>
              <a:t>and </a:t>
            </a:r>
            <a:r>
              <a:rPr spc="-5" dirty="0"/>
              <a:t>elm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5" dirty="0"/>
              <a:t>Some</a:t>
            </a:r>
            <a:r>
              <a:rPr spc="5" dirty="0"/>
              <a:t> </a:t>
            </a:r>
            <a:r>
              <a:rPr spc="-5" dirty="0"/>
              <a:t>examples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GUI-based</a:t>
            </a:r>
            <a:r>
              <a:rPr spc="-3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agents</a:t>
            </a:r>
            <a:r>
              <a:rPr spc="-30" dirty="0"/>
              <a:t> </a:t>
            </a:r>
            <a:r>
              <a:rPr dirty="0"/>
              <a:t>are Eudora,</a:t>
            </a:r>
            <a:r>
              <a:rPr spc="-25" dirty="0"/>
              <a:t> </a:t>
            </a:r>
            <a:r>
              <a:rPr dirty="0"/>
              <a:t>Outlook,</a:t>
            </a:r>
            <a:r>
              <a:rPr spc="-20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Netscape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5227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User</a:t>
            </a:r>
            <a:r>
              <a:rPr sz="2600" b="0" spc="-15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5" dirty="0">
                <a:latin typeface="Times New Roman"/>
                <a:cs typeface="Times New Roman"/>
              </a:rPr>
              <a:t>g</a:t>
            </a:r>
            <a:r>
              <a:rPr sz="2600" b="0" dirty="0">
                <a:latin typeface="Times New Roman"/>
                <a:cs typeface="Times New Roman"/>
              </a:rPr>
              <a:t>ent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769" y="2761208"/>
            <a:ext cx="7332980" cy="16827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326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685" y="1021054"/>
            <a:ext cx="5098034" cy="37829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450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Format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email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327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8967" y="1774062"/>
            <a:ext cx="5845936" cy="15942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8872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Email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address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328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900" y="994283"/>
            <a:ext cx="8893810" cy="3881754"/>
            <a:chOff x="142900" y="994283"/>
            <a:chExt cx="8893810" cy="38817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900" y="994283"/>
              <a:ext cx="4357116" cy="22975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4732" y="3098888"/>
              <a:ext cx="4441697" cy="17771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9258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MIME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329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9514" y="987552"/>
            <a:ext cx="8785225" cy="3888740"/>
            <a:chOff x="179514" y="987552"/>
            <a:chExt cx="8785225" cy="38887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514" y="987552"/>
              <a:ext cx="4614926" cy="15941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7680" y="2758655"/>
              <a:ext cx="4666741" cy="211734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4088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Data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types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5" dirty="0">
                <a:latin typeface="Times New Roman"/>
                <a:cs typeface="Times New Roman"/>
              </a:rPr>
              <a:t> sub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types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MIME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330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790" y="1434033"/>
            <a:ext cx="7755635" cy="26972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556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Content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transfer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encoding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331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2111" y="1111351"/>
            <a:ext cx="5318505" cy="362064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9975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Bas</a:t>
            </a:r>
            <a:r>
              <a:rPr sz="2600" b="0" spc="-15" dirty="0">
                <a:latin typeface="Times New Roman"/>
                <a:cs typeface="Times New Roman"/>
              </a:rPr>
              <a:t>e</a:t>
            </a:r>
            <a:r>
              <a:rPr sz="2600" b="0" dirty="0">
                <a:latin typeface="Times New Roman"/>
                <a:cs typeface="Times New Roman"/>
              </a:rPr>
              <a:t>64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531225" cy="9645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615950" marR="5080" indent="-232410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05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Suppose</a:t>
            </a:r>
            <a:r>
              <a:rPr sz="1700" spc="3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that</a:t>
            </a:r>
            <a:r>
              <a:rPr sz="1700" spc="3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3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sender</a:t>
            </a:r>
            <a:r>
              <a:rPr sz="1700" spc="3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wants</a:t>
            </a:r>
            <a:r>
              <a:rPr sz="1700" spc="35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3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send</a:t>
            </a:r>
            <a:r>
              <a:rPr sz="1700" spc="3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4</a:t>
            </a:r>
            <a:r>
              <a:rPr sz="1700" spc="35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frames</a:t>
            </a:r>
            <a:r>
              <a:rPr sz="1700" spc="3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each</a:t>
            </a:r>
            <a:r>
              <a:rPr sz="1700" spc="3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3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8</a:t>
            </a:r>
            <a:r>
              <a:rPr sz="1700" spc="3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bits,</a:t>
            </a:r>
            <a:r>
              <a:rPr sz="1700" spc="3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where</a:t>
            </a:r>
            <a:r>
              <a:rPr sz="1700" spc="3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36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frames</a:t>
            </a:r>
            <a:r>
              <a:rPr sz="1700" spc="3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are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11001100,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10101010,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11110000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11000011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8636" y="1747748"/>
            <a:ext cx="6391910" cy="3147695"/>
            <a:chOff x="1178636" y="1747748"/>
            <a:chExt cx="6391910" cy="3147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636" y="2023427"/>
              <a:ext cx="2106168" cy="2852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2134" y="1747748"/>
              <a:ext cx="1918081" cy="314769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33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91" y="1040434"/>
            <a:ext cx="7963915" cy="37269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0175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Base64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encoding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table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333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312037"/>
            <a:ext cx="5943600" cy="28027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2853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Q</a:t>
            </a:r>
            <a:r>
              <a:rPr sz="2600" b="0" spc="5" dirty="0">
                <a:latin typeface="Times New Roman"/>
                <a:cs typeface="Times New Roman"/>
              </a:rPr>
              <a:t>u</a:t>
            </a:r>
            <a:r>
              <a:rPr sz="2600" b="0" dirty="0">
                <a:latin typeface="Times New Roman"/>
                <a:cs typeface="Times New Roman"/>
              </a:rPr>
              <a:t>ote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spc="-5" dirty="0">
                <a:latin typeface="Times New Roman"/>
                <a:cs typeface="Times New Roman"/>
              </a:rPr>
              <a:t>-</a:t>
            </a:r>
            <a:r>
              <a:rPr sz="2600" b="0" dirty="0">
                <a:latin typeface="Times New Roman"/>
                <a:cs typeface="Times New Roman"/>
              </a:rPr>
              <a:t>prin</a:t>
            </a:r>
            <a:r>
              <a:rPr sz="2600" b="0" spc="-15" dirty="0">
                <a:latin typeface="Times New Roman"/>
                <a:cs typeface="Times New Roman"/>
              </a:rPr>
              <a:t>t</a:t>
            </a:r>
            <a:r>
              <a:rPr sz="2600" b="0" dirty="0">
                <a:latin typeface="Times New Roman"/>
                <a:cs typeface="Times New Roman"/>
              </a:rPr>
              <a:t>able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334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10438"/>
            <a:ext cx="8530590" cy="18630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65" dirty="0">
                <a:latin typeface="Times New Roman"/>
                <a:cs typeface="Times New Roman"/>
              </a:rPr>
              <a:t>MTA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actual </a:t>
            </a:r>
            <a:r>
              <a:rPr sz="2000" spc="-10" dirty="0">
                <a:latin typeface="Times New Roman"/>
                <a:cs typeface="Times New Roman"/>
              </a:rPr>
              <a:t>mail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transfer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transfer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agents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(MTAs)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defines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MTA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client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server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Internet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Transfer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(SMTP)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411" y="2317623"/>
            <a:ext cx="6598158" cy="23784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335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225" y="2121738"/>
            <a:ext cx="5286375" cy="6298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563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Commands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responses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336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107" y="1933575"/>
            <a:ext cx="5145913" cy="1275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3634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Command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format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337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2785" y="987602"/>
            <a:ext cx="3602228" cy="38684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53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Commands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338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971" y="1059611"/>
            <a:ext cx="8568690" cy="3912870"/>
            <a:chOff x="306971" y="1059611"/>
            <a:chExt cx="8568690" cy="3912870"/>
          </a:xfrm>
        </p:grpSpPr>
        <p:sp>
          <p:nvSpPr>
            <p:cNvPr id="3" name="object 3"/>
            <p:cNvSpPr/>
            <p:nvPr/>
          </p:nvSpPr>
          <p:spPr>
            <a:xfrm>
              <a:off x="2400299" y="4629150"/>
              <a:ext cx="4514850" cy="342900"/>
            </a:xfrm>
            <a:custGeom>
              <a:avLst/>
              <a:gdLst/>
              <a:ahLst/>
              <a:cxnLst/>
              <a:rect l="l" t="t" r="r" b="b"/>
              <a:pathLst>
                <a:path w="4514850" h="342900">
                  <a:moveTo>
                    <a:pt x="4514850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4514850" y="342900"/>
                  </a:lnTo>
                  <a:lnTo>
                    <a:pt x="451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971" y="1059611"/>
              <a:ext cx="3688969" cy="37115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3963" y="1318869"/>
              <a:ext cx="4591303" cy="31930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4217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Respo</a:t>
            </a:r>
            <a:r>
              <a:rPr sz="2600" b="0" spc="10" dirty="0">
                <a:latin typeface="Times New Roman"/>
                <a:cs typeface="Times New Roman"/>
              </a:rPr>
              <a:t>n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-15" dirty="0">
                <a:latin typeface="Times New Roman"/>
                <a:cs typeface="Times New Roman"/>
              </a:rPr>
              <a:t>e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339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3703" y="1119021"/>
            <a:ext cx="6233795" cy="3853179"/>
            <a:chOff x="1183703" y="1119021"/>
            <a:chExt cx="6233795" cy="3853179"/>
          </a:xfrm>
        </p:grpSpPr>
        <p:sp>
          <p:nvSpPr>
            <p:cNvPr id="3" name="object 3"/>
            <p:cNvSpPr/>
            <p:nvPr/>
          </p:nvSpPr>
          <p:spPr>
            <a:xfrm>
              <a:off x="2400300" y="4629149"/>
              <a:ext cx="4514850" cy="342900"/>
            </a:xfrm>
            <a:custGeom>
              <a:avLst/>
              <a:gdLst/>
              <a:ahLst/>
              <a:cxnLst/>
              <a:rect l="l" t="t" r="r" b="b"/>
              <a:pathLst>
                <a:path w="4514850" h="342900">
                  <a:moveTo>
                    <a:pt x="4514850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4514850" y="342900"/>
                  </a:lnTo>
                  <a:lnTo>
                    <a:pt x="451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3703" y="1495552"/>
              <a:ext cx="6233668" cy="229755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448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Connection</a:t>
            </a:r>
            <a:r>
              <a:rPr sz="2600" b="0" spc="-6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establishment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340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0300" y="1038072"/>
            <a:ext cx="4641850" cy="3934460"/>
            <a:chOff x="2400300" y="1038072"/>
            <a:chExt cx="4641850" cy="3934460"/>
          </a:xfrm>
        </p:grpSpPr>
        <p:sp>
          <p:nvSpPr>
            <p:cNvPr id="3" name="object 3"/>
            <p:cNvSpPr/>
            <p:nvPr/>
          </p:nvSpPr>
          <p:spPr>
            <a:xfrm>
              <a:off x="2400300" y="4629149"/>
              <a:ext cx="4514850" cy="342900"/>
            </a:xfrm>
            <a:custGeom>
              <a:avLst/>
              <a:gdLst/>
              <a:ahLst/>
              <a:cxnLst/>
              <a:rect l="l" t="t" r="r" b="b"/>
              <a:pathLst>
                <a:path w="4514850" h="342900">
                  <a:moveTo>
                    <a:pt x="4514850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4514850" y="342900"/>
                  </a:lnTo>
                  <a:lnTo>
                    <a:pt x="451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6228" y="1038072"/>
              <a:ext cx="2651887" cy="36939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2701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Message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transfer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341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3533" y="1119021"/>
            <a:ext cx="6252845" cy="3853179"/>
            <a:chOff x="1343533" y="1119021"/>
            <a:chExt cx="6252845" cy="3853179"/>
          </a:xfrm>
        </p:grpSpPr>
        <p:sp>
          <p:nvSpPr>
            <p:cNvPr id="3" name="object 3"/>
            <p:cNvSpPr/>
            <p:nvPr/>
          </p:nvSpPr>
          <p:spPr>
            <a:xfrm>
              <a:off x="2400300" y="4629149"/>
              <a:ext cx="4514850" cy="342900"/>
            </a:xfrm>
            <a:custGeom>
              <a:avLst/>
              <a:gdLst/>
              <a:ahLst/>
              <a:cxnLst/>
              <a:rect l="l" t="t" r="r" b="b"/>
              <a:pathLst>
                <a:path w="4514850" h="342900">
                  <a:moveTo>
                    <a:pt x="4514850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4514850" y="342900"/>
                  </a:lnTo>
                  <a:lnTo>
                    <a:pt x="451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533" y="1647825"/>
              <a:ext cx="6252845" cy="186004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1508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Connection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termination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342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530590" cy="27692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5" dirty="0">
                <a:latin typeface="Times New Roman"/>
                <a:cs typeface="Times New Roman"/>
              </a:rPr>
              <a:t>Cyclic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Redundancy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(CRC)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CRC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method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detecting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accidental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changes/errors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CRC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networks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0" dirty="0">
                <a:latin typeface="Times New Roman"/>
                <a:cs typeface="Times New Roman"/>
              </a:rPr>
              <a:t> WANs</a:t>
            </a:r>
            <a:endParaRPr sz="2000">
              <a:latin typeface="Times New Roman"/>
              <a:cs typeface="Times New Roman"/>
            </a:endParaRPr>
          </a:p>
          <a:p>
            <a:pPr marL="291465" marR="698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CRC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involves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binary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division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being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sent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predetermined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divisor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agreed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upon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divisor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generated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using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polynomials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so,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CRC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polynomial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checksum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720" y="3568750"/>
            <a:ext cx="5386958" cy="13178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34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1119021"/>
            <a:ext cx="9155430" cy="4022090"/>
            <a:chOff x="-6350" y="1119021"/>
            <a:chExt cx="9155430" cy="402209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7340" y="1072133"/>
            <a:ext cx="8532495" cy="162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third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stage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mail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delivery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message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agent;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client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pull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Currently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5" dirty="0">
                <a:latin typeface="Times New Roman"/>
                <a:cs typeface="Times New Roman"/>
              </a:rPr>
              <a:t> message access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Post</a:t>
            </a:r>
            <a:r>
              <a:rPr sz="1700" spc="-10" dirty="0">
                <a:latin typeface="Times New Roman"/>
                <a:cs typeface="Times New Roman"/>
              </a:rPr>
              <a:t> Office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Protocol,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version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3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(POP3)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Internet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Mail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Access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Protocol,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version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4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2844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Me</a:t>
            </a:r>
            <a:r>
              <a:rPr sz="2600" b="0" spc="-10" dirty="0">
                <a:latin typeface="Times New Roman"/>
                <a:cs typeface="Times New Roman"/>
              </a:rPr>
              <a:t>s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r>
              <a:rPr sz="2600" b="0" spc="-15" dirty="0">
                <a:latin typeface="Times New Roman"/>
                <a:cs typeface="Times New Roman"/>
              </a:rPr>
              <a:t>a</a:t>
            </a:r>
            <a:r>
              <a:rPr sz="2600" b="0" dirty="0">
                <a:latin typeface="Times New Roman"/>
                <a:cs typeface="Times New Roman"/>
              </a:rPr>
              <a:t>ge</a:t>
            </a:r>
            <a:r>
              <a:rPr sz="2600" b="0" spc="-1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Acc</a:t>
            </a:r>
            <a:r>
              <a:rPr sz="2600" b="0" spc="-10" dirty="0">
                <a:latin typeface="Times New Roman"/>
                <a:cs typeface="Times New Roman"/>
              </a:rPr>
              <a:t>e</a:t>
            </a:r>
            <a:r>
              <a:rPr sz="2600" b="0" dirty="0">
                <a:latin typeface="Times New Roman"/>
                <a:cs typeface="Times New Roman"/>
              </a:rPr>
              <a:t>ss</a:t>
            </a:r>
            <a:r>
              <a:rPr sz="2600" b="0" spc="-1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5" dirty="0">
                <a:latin typeface="Times New Roman"/>
                <a:cs typeface="Times New Roman"/>
              </a:rPr>
              <a:t>g</a:t>
            </a:r>
            <a:r>
              <a:rPr sz="2600" b="0" dirty="0">
                <a:latin typeface="Times New Roman"/>
                <a:cs typeface="Times New Roman"/>
              </a:rPr>
              <a:t>ent: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</a:t>
            </a:r>
            <a:r>
              <a:rPr sz="2600" b="0" spc="5" dirty="0">
                <a:latin typeface="Times New Roman"/>
                <a:cs typeface="Times New Roman"/>
              </a:rPr>
              <a:t>O</a:t>
            </a:r>
            <a:r>
              <a:rPr sz="2600" b="0" dirty="0">
                <a:latin typeface="Times New Roman"/>
                <a:cs typeface="Times New Roman"/>
              </a:rPr>
              <a:t>P</a:t>
            </a:r>
            <a:r>
              <a:rPr sz="2600" b="0" spc="-1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IMAP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00300" y="4629150"/>
            <a:ext cx="4514850" cy="342900"/>
          </a:xfrm>
          <a:custGeom>
            <a:avLst/>
            <a:gdLst/>
            <a:ahLst/>
            <a:cxnLst/>
            <a:rect l="l" t="t" r="r" b="b"/>
            <a:pathLst>
              <a:path w="4514850" h="342900">
                <a:moveTo>
                  <a:pt x="4514850" y="0"/>
                </a:moveTo>
                <a:lnTo>
                  <a:pt x="0" y="0"/>
                </a:lnTo>
                <a:lnTo>
                  <a:pt x="0" y="342900"/>
                </a:lnTo>
                <a:lnTo>
                  <a:pt x="4514850" y="342900"/>
                </a:lnTo>
                <a:lnTo>
                  <a:pt x="451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343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4857" y="1119021"/>
            <a:ext cx="7266940" cy="3853179"/>
            <a:chOff x="964857" y="1119021"/>
            <a:chExt cx="7266940" cy="3853179"/>
          </a:xfrm>
        </p:grpSpPr>
        <p:sp>
          <p:nvSpPr>
            <p:cNvPr id="3" name="object 3"/>
            <p:cNvSpPr/>
            <p:nvPr/>
          </p:nvSpPr>
          <p:spPr>
            <a:xfrm>
              <a:off x="2400300" y="4629149"/>
              <a:ext cx="4514850" cy="342900"/>
            </a:xfrm>
            <a:custGeom>
              <a:avLst/>
              <a:gdLst/>
              <a:ahLst/>
              <a:cxnLst/>
              <a:rect l="l" t="t" r="r" b="b"/>
              <a:pathLst>
                <a:path w="4514850" h="342900">
                  <a:moveTo>
                    <a:pt x="4514850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4514850" y="342900"/>
                  </a:lnTo>
                  <a:lnTo>
                    <a:pt x="451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857" y="1356779"/>
              <a:ext cx="7266685" cy="283235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4307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POP3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IMAP4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344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2617" y="1122781"/>
            <a:ext cx="3518788" cy="36092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7994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POP3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345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1119021"/>
            <a:ext cx="9155430" cy="4022090"/>
            <a:chOff x="-6350" y="1119021"/>
            <a:chExt cx="9155430" cy="402209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7340" y="1072133"/>
            <a:ext cx="853122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TELNET </a:t>
            </a:r>
            <a:r>
              <a:rPr sz="2000" spc="-5" dirty="0">
                <a:latin typeface="Times New Roman"/>
                <a:cs typeface="Times New Roman"/>
              </a:rPr>
              <a:t>enables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establishment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connection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remote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such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way that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terminal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appears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terminal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remote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TELNET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general-purpose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client-server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program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8470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175" dirty="0">
                <a:latin typeface="Times New Roman"/>
                <a:cs typeface="Times New Roman"/>
              </a:rPr>
              <a:t>T</a:t>
            </a: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-10" dirty="0">
                <a:latin typeface="Times New Roman"/>
                <a:cs typeface="Times New Roman"/>
              </a:rPr>
              <a:t>l</a:t>
            </a:r>
            <a:r>
              <a:rPr sz="2600" b="0" dirty="0">
                <a:latin typeface="Times New Roman"/>
                <a:cs typeface="Times New Roman"/>
              </a:rPr>
              <a:t>net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00300" y="4629150"/>
            <a:ext cx="4514850" cy="342900"/>
          </a:xfrm>
          <a:custGeom>
            <a:avLst/>
            <a:gdLst/>
            <a:ahLst/>
            <a:cxnLst/>
            <a:rect l="l" t="t" r="r" b="b"/>
            <a:pathLst>
              <a:path w="4514850" h="342900">
                <a:moveTo>
                  <a:pt x="4514850" y="0"/>
                </a:moveTo>
                <a:lnTo>
                  <a:pt x="0" y="0"/>
                </a:lnTo>
                <a:lnTo>
                  <a:pt x="0" y="342900"/>
                </a:lnTo>
                <a:lnTo>
                  <a:pt x="4514850" y="342900"/>
                </a:lnTo>
                <a:lnTo>
                  <a:pt x="451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346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9619" y="1059611"/>
            <a:ext cx="4064761" cy="35885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5398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Local</a:t>
            </a:r>
            <a:r>
              <a:rPr sz="2600" b="0" spc="-9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login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347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" y="1122273"/>
            <a:ext cx="8113776" cy="33394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8161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Remote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login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348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1119021"/>
            <a:ext cx="9155430" cy="4022090"/>
            <a:chOff x="-6350" y="1119021"/>
            <a:chExt cx="9155430" cy="402209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7340" y="1072133"/>
            <a:ext cx="8532495" cy="1611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715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40" dirty="0">
                <a:latin typeface="Times New Roman"/>
                <a:cs typeface="Times New Roman"/>
              </a:rPr>
              <a:t>Via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universal interface called the Network </a:t>
            </a:r>
            <a:r>
              <a:rPr sz="2000" spc="-20" dirty="0">
                <a:latin typeface="Times New Roman"/>
                <a:cs typeface="Times New Roman"/>
              </a:rPr>
              <a:t>Virtual Terminal </a:t>
            </a:r>
            <a:r>
              <a:rPr sz="2000" dirty="0">
                <a:latin typeface="Times New Roman"/>
                <a:cs typeface="Times New Roman"/>
              </a:rPr>
              <a:t>(NVT) </a:t>
            </a:r>
            <a:r>
              <a:rPr sz="2000" spc="-5" dirty="0">
                <a:latin typeface="Times New Roman"/>
                <a:cs typeface="Times New Roman"/>
              </a:rPr>
              <a:t>character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set, </a:t>
            </a:r>
            <a:r>
              <a:rPr sz="2000" dirty="0">
                <a:latin typeface="Times New Roman"/>
                <a:cs typeface="Times New Roman"/>
              </a:rPr>
              <a:t>the TELNET </a:t>
            </a:r>
            <a:r>
              <a:rPr sz="2000" spc="-5" dirty="0">
                <a:latin typeface="Times New Roman"/>
                <a:cs typeface="Times New Roman"/>
              </a:rPr>
              <a:t>client translates characters (data or commands) that come from </a:t>
            </a:r>
            <a:r>
              <a:rPr sz="2000" dirty="0">
                <a:latin typeface="Times New Roman"/>
                <a:cs typeface="Times New Roman"/>
              </a:rPr>
              <a:t>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terminal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NVT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29146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TELNET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server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translates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3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commands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NVT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into</a:t>
            </a:r>
            <a:r>
              <a:rPr sz="2000" spc="3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</a:t>
            </a:r>
            <a:endParaRPr sz="2000">
              <a:latin typeface="Times New Roman"/>
              <a:cs typeface="Times New Roman"/>
            </a:endParaRPr>
          </a:p>
          <a:p>
            <a:pPr marL="291465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acceptable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remote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computer.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4189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Network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spc="-25" dirty="0">
                <a:latin typeface="Times New Roman"/>
                <a:cs typeface="Times New Roman"/>
              </a:rPr>
              <a:t>Virtual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spc="-25" dirty="0">
                <a:latin typeface="Times New Roman"/>
                <a:cs typeface="Times New Roman"/>
              </a:rPr>
              <a:t>Terminal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(NVT)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00300" y="4629150"/>
            <a:ext cx="4514850" cy="342900"/>
          </a:xfrm>
          <a:custGeom>
            <a:avLst/>
            <a:gdLst/>
            <a:ahLst/>
            <a:cxnLst/>
            <a:rect l="l" t="t" r="r" b="b"/>
            <a:pathLst>
              <a:path w="4514850" h="342900">
                <a:moveTo>
                  <a:pt x="4514850" y="0"/>
                </a:moveTo>
                <a:lnTo>
                  <a:pt x="0" y="0"/>
                </a:lnTo>
                <a:lnTo>
                  <a:pt x="0" y="342900"/>
                </a:lnTo>
                <a:lnTo>
                  <a:pt x="4514850" y="342900"/>
                </a:lnTo>
                <a:lnTo>
                  <a:pt x="451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349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636" y="1424914"/>
            <a:ext cx="8376793" cy="25149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2447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Concept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NVT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350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8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5" dirty="0">
                <a:latin typeface="Times New Roman"/>
                <a:cs typeface="Times New Roman"/>
              </a:rPr>
              <a:t>NVT </a:t>
            </a:r>
            <a:r>
              <a:rPr sz="2000" spc="-5" dirty="0">
                <a:latin typeface="Times New Roman"/>
                <a:cs typeface="Times New Roman"/>
              </a:rPr>
              <a:t>uses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two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characters,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control.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Both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are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8-bit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bytes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435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NVT</a:t>
            </a:r>
            <a:r>
              <a:rPr sz="2600" b="0" spc="-9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character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set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532" y="2953918"/>
            <a:ext cx="8546465" cy="813435"/>
            <a:chOff x="323532" y="2953918"/>
            <a:chExt cx="8546465" cy="8134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532" y="2953918"/>
              <a:ext cx="4081526" cy="7970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8027" y="2970301"/>
              <a:ext cx="4081526" cy="79702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03782" y="3999687"/>
            <a:ext cx="235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Format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characters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351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15736" y="4009135"/>
            <a:ext cx="2625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Format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control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characters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3335" y="1002118"/>
            <a:ext cx="4185539" cy="38738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1362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NVT</a:t>
            </a:r>
            <a:r>
              <a:rPr sz="2600" b="0" spc="-9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characters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352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580"/>
              </a:spcBef>
            </a:pPr>
            <a:r>
              <a:rPr spc="-5" dirty="0"/>
              <a:t>Cyclic</a:t>
            </a:r>
            <a:r>
              <a:rPr spc="-10" dirty="0"/>
              <a:t> </a:t>
            </a:r>
            <a:r>
              <a:rPr dirty="0"/>
              <a:t>Redundancy</a:t>
            </a:r>
            <a:r>
              <a:rPr spc="-35" dirty="0"/>
              <a:t> </a:t>
            </a:r>
            <a:r>
              <a:rPr dirty="0"/>
              <a:t>Check</a:t>
            </a:r>
            <a:r>
              <a:rPr spc="-5" dirty="0"/>
              <a:t> </a:t>
            </a:r>
            <a:r>
              <a:rPr dirty="0"/>
              <a:t>(CRC)</a:t>
            </a:r>
            <a:r>
              <a:rPr spc="-5" dirty="0"/>
              <a:t> </a:t>
            </a:r>
            <a:r>
              <a:rPr dirty="0"/>
              <a:t>-</a:t>
            </a:r>
            <a:r>
              <a:rPr spc="-120" dirty="0"/>
              <a:t> </a:t>
            </a:r>
            <a:r>
              <a:rPr dirty="0"/>
              <a:t>Approach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Sender</a:t>
            </a:r>
            <a:r>
              <a:rPr spc="-60" dirty="0"/>
              <a:t> </a:t>
            </a:r>
            <a:r>
              <a:rPr dirty="0"/>
              <a:t>Side</a:t>
            </a:r>
          </a:p>
          <a:p>
            <a:pPr marL="617855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8490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binary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 is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first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augmented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 adding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k-1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zeros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end</a:t>
            </a:r>
            <a:r>
              <a:rPr sz="1700" dirty="0">
                <a:latin typeface="Times New Roman"/>
                <a:cs typeface="Times New Roman"/>
              </a:rPr>
              <a:t> 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endParaRPr sz="1700">
              <a:latin typeface="Times New Roman"/>
              <a:cs typeface="Times New Roman"/>
            </a:endParaRPr>
          </a:p>
          <a:p>
            <a:pPr marL="617855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8490" algn="l"/>
              </a:tabLst>
            </a:pPr>
            <a:r>
              <a:rPr sz="1700" dirty="0">
                <a:latin typeface="Times New Roman"/>
                <a:cs typeface="Times New Roman"/>
              </a:rPr>
              <a:t>Use</a:t>
            </a:r>
            <a:r>
              <a:rPr sz="1700" spc="2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modulo-2</a:t>
            </a:r>
            <a:r>
              <a:rPr sz="1700" spc="3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binary</a:t>
            </a:r>
            <a:r>
              <a:rPr sz="1700" spc="3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division</a:t>
            </a:r>
            <a:r>
              <a:rPr sz="1700" spc="3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2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divide</a:t>
            </a:r>
            <a:r>
              <a:rPr sz="1700" spc="3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binary</a:t>
            </a:r>
            <a:r>
              <a:rPr sz="1700" spc="2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spc="3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by</a:t>
            </a:r>
            <a:r>
              <a:rPr sz="1700" spc="3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30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key</a:t>
            </a:r>
            <a:r>
              <a:rPr sz="1700" spc="2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3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store</a:t>
            </a:r>
            <a:r>
              <a:rPr sz="1700" spc="2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remainder</a:t>
            </a:r>
            <a:r>
              <a:rPr sz="1700" spc="3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of</a:t>
            </a:r>
            <a:endParaRPr sz="1700">
              <a:latin typeface="Times New Roman"/>
              <a:cs typeface="Times New Roman"/>
            </a:endParaRPr>
          </a:p>
          <a:p>
            <a:pPr marL="617855">
              <a:lnSpc>
                <a:spcPct val="100000"/>
              </a:lnSpc>
            </a:pPr>
            <a:r>
              <a:rPr sz="1700" spc="-5" dirty="0"/>
              <a:t>division</a:t>
            </a:r>
            <a:endParaRPr sz="1700"/>
          </a:p>
          <a:p>
            <a:pPr marL="617855" lvl="1" indent="-23241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8490" algn="l"/>
              </a:tabLst>
            </a:pPr>
            <a:r>
              <a:rPr sz="1700" dirty="0">
                <a:latin typeface="Times New Roman"/>
                <a:cs typeface="Times New Roman"/>
              </a:rPr>
              <a:t>Append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remainder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end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 the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form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encoded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send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same</a:t>
            </a:r>
            <a:endParaRPr sz="1700">
              <a:latin typeface="Times New Roman"/>
              <a:cs typeface="Times New Roman"/>
            </a:endParaRPr>
          </a:p>
          <a:p>
            <a:pPr marL="1905" lvl="1">
              <a:lnSpc>
                <a:spcPct val="100000"/>
              </a:lnSpc>
              <a:buFont typeface="Arial MT"/>
              <a:buChar char="–"/>
            </a:pPr>
            <a:endParaRPr sz="1900"/>
          </a:p>
          <a:p>
            <a:pPr marL="357505" indent="-34290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dirty="0"/>
              <a:t>n</a:t>
            </a:r>
            <a:r>
              <a:rPr spc="-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spc="-5" dirty="0"/>
              <a:t>Number</a:t>
            </a:r>
            <a:r>
              <a:rPr dirty="0"/>
              <a:t> of</a:t>
            </a:r>
            <a:r>
              <a:rPr spc="-20" dirty="0"/>
              <a:t> </a:t>
            </a:r>
            <a:r>
              <a:rPr dirty="0"/>
              <a:t>bits</a:t>
            </a:r>
            <a:r>
              <a:rPr spc="-20" dirty="0"/>
              <a:t> </a:t>
            </a:r>
            <a:r>
              <a:rPr spc="-5" dirty="0"/>
              <a:t>in</a:t>
            </a:r>
            <a:r>
              <a:rPr dirty="0"/>
              <a:t> data</a:t>
            </a:r>
            <a:r>
              <a:rPr spc="-10" dirty="0"/>
              <a:t> </a:t>
            </a:r>
            <a:r>
              <a:rPr spc="-5" dirty="0"/>
              <a:t>to </a:t>
            </a:r>
            <a:r>
              <a:rPr dirty="0"/>
              <a:t>be</a:t>
            </a:r>
            <a:r>
              <a:rPr spc="-5" dirty="0"/>
              <a:t> </a:t>
            </a:r>
            <a:r>
              <a:rPr dirty="0"/>
              <a:t>sent</a:t>
            </a:r>
            <a:r>
              <a:rPr spc="-20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sender</a:t>
            </a:r>
            <a:r>
              <a:rPr spc="-15" dirty="0"/>
              <a:t> </a:t>
            </a:r>
            <a:r>
              <a:rPr dirty="0"/>
              <a:t>side</a:t>
            </a:r>
          </a:p>
          <a:p>
            <a:pPr marL="357505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dirty="0"/>
              <a:t>k</a:t>
            </a:r>
            <a:r>
              <a:rPr spc="-5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spc="-5" dirty="0"/>
              <a:t>Number</a:t>
            </a:r>
            <a:r>
              <a:rPr spc="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bits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key</a:t>
            </a:r>
            <a:r>
              <a:rPr spc="-5" dirty="0"/>
              <a:t> </a:t>
            </a:r>
            <a:r>
              <a:rPr dirty="0"/>
              <a:t>obtained</a:t>
            </a:r>
            <a:r>
              <a:rPr spc="-20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generator</a:t>
            </a:r>
            <a:r>
              <a:rPr spc="-30" dirty="0"/>
              <a:t> </a:t>
            </a:r>
            <a:r>
              <a:rPr spc="-5" dirty="0"/>
              <a:t>polynomial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35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85" rIns="0" bIns="0" rtlCol="0">
            <a:spAutoFit/>
          </a:bodyPr>
          <a:lstStyle/>
          <a:p>
            <a:pPr marL="293370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</a:t>
            </a:r>
            <a:r>
              <a:rPr spc="360" dirty="0"/>
              <a:t> </a:t>
            </a:r>
            <a:r>
              <a:rPr spc="-5" dirty="0"/>
              <a:t>same</a:t>
            </a:r>
            <a:r>
              <a:rPr spc="365" dirty="0"/>
              <a:t> </a:t>
            </a:r>
            <a:r>
              <a:rPr spc="-5" dirty="0"/>
              <a:t>connection</a:t>
            </a:r>
            <a:r>
              <a:rPr spc="370" dirty="0"/>
              <a:t> </a:t>
            </a:r>
            <a:r>
              <a:rPr spc="-5" dirty="0"/>
              <a:t>is</a:t>
            </a:r>
            <a:r>
              <a:rPr spc="345" dirty="0"/>
              <a:t> </a:t>
            </a:r>
            <a:r>
              <a:rPr spc="-5" dirty="0"/>
              <a:t>used</a:t>
            </a:r>
            <a:r>
              <a:rPr spc="365" dirty="0"/>
              <a:t> </a:t>
            </a:r>
            <a:r>
              <a:rPr dirty="0"/>
              <a:t>by</a:t>
            </a:r>
            <a:r>
              <a:rPr spc="360" dirty="0"/>
              <a:t> </a:t>
            </a:r>
            <a:r>
              <a:rPr dirty="0"/>
              <a:t>TELNET</a:t>
            </a:r>
            <a:r>
              <a:rPr spc="325" dirty="0"/>
              <a:t> </a:t>
            </a:r>
            <a:r>
              <a:rPr spc="-5" dirty="0"/>
              <a:t>for</a:t>
            </a:r>
            <a:r>
              <a:rPr spc="355" dirty="0"/>
              <a:t> </a:t>
            </a:r>
            <a:r>
              <a:rPr spc="-5" dirty="0"/>
              <a:t>sending</a:t>
            </a:r>
            <a:r>
              <a:rPr spc="360" dirty="0"/>
              <a:t> </a:t>
            </a:r>
            <a:r>
              <a:rPr spc="-5" dirty="0"/>
              <a:t>both</a:t>
            </a:r>
            <a:r>
              <a:rPr spc="360" dirty="0"/>
              <a:t> </a:t>
            </a:r>
            <a:r>
              <a:rPr dirty="0"/>
              <a:t>data</a:t>
            </a:r>
            <a:r>
              <a:rPr spc="365" dirty="0"/>
              <a:t> </a:t>
            </a:r>
            <a:r>
              <a:rPr spc="-5" dirty="0"/>
              <a:t>and</a:t>
            </a:r>
            <a:r>
              <a:rPr spc="370" dirty="0"/>
              <a:t> </a:t>
            </a:r>
            <a:r>
              <a:rPr spc="-5" dirty="0"/>
              <a:t>control </a:t>
            </a:r>
            <a:r>
              <a:rPr spc="-484" dirty="0"/>
              <a:t> </a:t>
            </a:r>
            <a:r>
              <a:rPr dirty="0"/>
              <a:t>characters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TELNET</a:t>
            </a:r>
            <a:r>
              <a:rPr spc="395" dirty="0"/>
              <a:t> </a:t>
            </a:r>
            <a:r>
              <a:rPr spc="-5" dirty="0"/>
              <a:t>accomplishes</a:t>
            </a:r>
            <a:r>
              <a:rPr spc="420" dirty="0"/>
              <a:t> </a:t>
            </a:r>
            <a:r>
              <a:rPr spc="-5" dirty="0"/>
              <a:t>this</a:t>
            </a:r>
            <a:r>
              <a:rPr spc="415" dirty="0"/>
              <a:t> </a:t>
            </a:r>
            <a:r>
              <a:rPr dirty="0"/>
              <a:t>by</a:t>
            </a:r>
            <a:r>
              <a:rPr spc="420" dirty="0"/>
              <a:t> </a:t>
            </a:r>
            <a:r>
              <a:rPr spc="-5" dirty="0"/>
              <a:t>embedding</a:t>
            </a:r>
            <a:r>
              <a:rPr spc="420" dirty="0"/>
              <a:t> </a:t>
            </a:r>
            <a:r>
              <a:rPr dirty="0"/>
              <a:t>the</a:t>
            </a:r>
            <a:r>
              <a:rPr spc="425" dirty="0"/>
              <a:t> </a:t>
            </a:r>
            <a:r>
              <a:rPr spc="-5" dirty="0"/>
              <a:t>control</a:t>
            </a:r>
            <a:r>
              <a:rPr spc="430" dirty="0"/>
              <a:t> </a:t>
            </a:r>
            <a:r>
              <a:rPr spc="-5" dirty="0"/>
              <a:t>characters</a:t>
            </a:r>
            <a:r>
              <a:rPr spc="434" dirty="0"/>
              <a:t> </a:t>
            </a:r>
            <a:r>
              <a:rPr spc="-10" dirty="0"/>
              <a:t>in</a:t>
            </a:r>
            <a:r>
              <a:rPr spc="434" dirty="0"/>
              <a:t> </a:t>
            </a:r>
            <a:r>
              <a:rPr spc="-5" dirty="0"/>
              <a:t>the</a:t>
            </a:r>
            <a:r>
              <a:rPr spc="420" dirty="0"/>
              <a:t> </a:t>
            </a:r>
            <a:r>
              <a:rPr dirty="0"/>
              <a:t>data</a:t>
            </a:r>
          </a:p>
          <a:p>
            <a:pPr marL="293370">
              <a:lnSpc>
                <a:spcPct val="100000"/>
              </a:lnSpc>
            </a:pPr>
            <a:r>
              <a:rPr dirty="0"/>
              <a:t>stream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5513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Embed</a:t>
            </a:r>
            <a:r>
              <a:rPr sz="2600" b="0" spc="5" dirty="0">
                <a:latin typeface="Times New Roman"/>
                <a:cs typeface="Times New Roman"/>
              </a:rPr>
              <a:t>d</a:t>
            </a:r>
            <a:r>
              <a:rPr sz="2600" b="0" dirty="0">
                <a:latin typeface="Times New Roman"/>
                <a:cs typeface="Times New Roman"/>
              </a:rPr>
              <a:t>ing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5669" y="2787827"/>
            <a:ext cx="6025769" cy="15822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353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95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TELNET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lets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client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server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negotiate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options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during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Options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extra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more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sophisticated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terminal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0744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O</a:t>
            </a:r>
            <a:r>
              <a:rPr sz="2600" b="0" spc="5" dirty="0">
                <a:latin typeface="Times New Roman"/>
                <a:cs typeface="Times New Roman"/>
              </a:rPr>
              <a:t>p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o</a:t>
            </a:r>
            <a:r>
              <a:rPr sz="2600" b="0" spc="10" dirty="0">
                <a:latin typeface="Times New Roman"/>
                <a:cs typeface="Times New Roman"/>
              </a:rPr>
              <a:t>n</a:t>
            </a:r>
            <a:r>
              <a:rPr sz="2600" b="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5935" y="2101316"/>
            <a:ext cx="5720461" cy="27026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354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22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any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options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first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requires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option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negotiation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client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Four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characters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purpose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355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120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Option</a:t>
            </a:r>
            <a:r>
              <a:rPr sz="2600" b="0" spc="-9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negotiation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175" y="1085786"/>
            <a:ext cx="6315075" cy="34338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4000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NVT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character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set </a:t>
            </a:r>
            <a:r>
              <a:rPr sz="2600" b="0" dirty="0">
                <a:latin typeface="Times New Roman"/>
                <a:cs typeface="Times New Roman"/>
              </a:rPr>
              <a:t>for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option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negotiation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356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09" y="1506601"/>
            <a:ext cx="7034783" cy="17647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369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10" dirty="0">
                <a:latin typeface="Times New Roman"/>
                <a:cs typeface="Times New Roman"/>
              </a:rPr>
              <a:t>Offer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to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enable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option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357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743" y="1635633"/>
            <a:ext cx="7448677" cy="18686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6931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Request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to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enable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option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358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743" y="1627886"/>
            <a:ext cx="7448677" cy="18686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41185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10" dirty="0">
                <a:latin typeface="Times New Roman"/>
                <a:cs typeface="Times New Roman"/>
              </a:rPr>
              <a:t>Offer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to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disable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10" dirty="0">
                <a:latin typeface="Times New Roman"/>
                <a:cs typeface="Times New Roman"/>
              </a:rPr>
              <a:t>an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option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359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743" y="1855216"/>
            <a:ext cx="7448677" cy="18686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76745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Request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to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disable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10" dirty="0">
                <a:latin typeface="Times New Roman"/>
                <a:cs typeface="Times New Roman"/>
              </a:rPr>
              <a:t>an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option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360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955" cy="2667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5" dirty="0">
                <a:latin typeface="Times New Roman"/>
                <a:cs typeface="Times New Roman"/>
              </a:rPr>
              <a:t>We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living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information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age.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We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need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keep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about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every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aspect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our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lives.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words,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asset.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asset,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attacks.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secured,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hidden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unauthorized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access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(confidentiality)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protected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from </a:t>
            </a:r>
            <a:r>
              <a:rPr sz="1700" spc="-5" dirty="0">
                <a:latin typeface="Times New Roman"/>
                <a:cs typeface="Times New Roman"/>
              </a:rPr>
              <a:t>unauthorized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change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(integrity)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available 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authorized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entity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when</a:t>
            </a:r>
            <a:r>
              <a:rPr sz="1700" spc="-5" dirty="0">
                <a:latin typeface="Times New Roman"/>
                <a:cs typeface="Times New Roman"/>
              </a:rPr>
              <a:t> it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needed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(availability)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361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86308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Cry</a:t>
            </a:r>
            <a:r>
              <a:rPr sz="2600" b="0" spc="10" dirty="0">
                <a:latin typeface="Times New Roman"/>
                <a:cs typeface="Times New Roman"/>
              </a:rPr>
              <a:t>p</a:t>
            </a:r>
            <a:r>
              <a:rPr sz="2600" b="0" dirty="0">
                <a:latin typeface="Times New Roman"/>
                <a:cs typeface="Times New Roman"/>
              </a:rPr>
              <a:t>to</a:t>
            </a:r>
            <a:r>
              <a:rPr sz="2600" b="0" spc="5" dirty="0">
                <a:latin typeface="Times New Roman"/>
                <a:cs typeface="Times New Roman"/>
              </a:rPr>
              <a:t>g</a:t>
            </a:r>
            <a:r>
              <a:rPr sz="2600" b="0" dirty="0">
                <a:latin typeface="Times New Roman"/>
                <a:cs typeface="Times New Roman"/>
              </a:rPr>
              <a:t>ra</a:t>
            </a:r>
            <a:r>
              <a:rPr sz="2600" b="0" spc="-15" dirty="0">
                <a:latin typeface="Times New Roman"/>
                <a:cs typeface="Times New Roman"/>
              </a:rPr>
              <a:t>p</a:t>
            </a:r>
            <a:r>
              <a:rPr sz="2600" b="0" dirty="0">
                <a:latin typeface="Times New Roman"/>
                <a:cs typeface="Times New Roman"/>
              </a:rPr>
              <a:t>hy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362" y="1021588"/>
            <a:ext cx="7742174" cy="38361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86308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Cry</a:t>
            </a:r>
            <a:r>
              <a:rPr sz="2600" b="0" spc="10" dirty="0">
                <a:latin typeface="Times New Roman"/>
                <a:cs typeface="Times New Roman"/>
              </a:rPr>
              <a:t>p</a:t>
            </a:r>
            <a:r>
              <a:rPr sz="2600" b="0" dirty="0">
                <a:latin typeface="Times New Roman"/>
                <a:cs typeface="Times New Roman"/>
              </a:rPr>
              <a:t>to</a:t>
            </a:r>
            <a:r>
              <a:rPr sz="2600" b="0" spc="5" dirty="0">
                <a:latin typeface="Times New Roman"/>
                <a:cs typeface="Times New Roman"/>
              </a:rPr>
              <a:t>g</a:t>
            </a:r>
            <a:r>
              <a:rPr sz="2600" b="0" dirty="0">
                <a:latin typeface="Times New Roman"/>
                <a:cs typeface="Times New Roman"/>
              </a:rPr>
              <a:t>ra</a:t>
            </a:r>
            <a:r>
              <a:rPr sz="2600" b="0" spc="-15" dirty="0">
                <a:latin typeface="Times New Roman"/>
                <a:cs typeface="Times New Roman"/>
              </a:rPr>
              <a:t>p</a:t>
            </a:r>
            <a:r>
              <a:rPr sz="2600" b="0" dirty="0">
                <a:latin typeface="Times New Roman"/>
                <a:cs typeface="Times New Roman"/>
              </a:rPr>
              <a:t>hy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362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531860" cy="24161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5" dirty="0">
                <a:latin typeface="Times New Roman"/>
                <a:cs typeface="Times New Roman"/>
              </a:rPr>
              <a:t>Cyclic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Redundancy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(CRC)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Approach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Side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09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Perform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modulo-2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division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again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if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remainder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0,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then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there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 </a:t>
            </a:r>
            <a:r>
              <a:rPr sz="1700" spc="-5" dirty="0">
                <a:latin typeface="Times New Roman"/>
                <a:cs typeface="Times New Roman"/>
              </a:rPr>
              <a:t>errors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Modulo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Division: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modulo-2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binary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division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same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familiar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division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 use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decimal</a:t>
            </a:r>
            <a:r>
              <a:rPr sz="2000" dirty="0">
                <a:latin typeface="Times New Roman"/>
                <a:cs typeface="Times New Roman"/>
              </a:rPr>
              <a:t> numbers.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Instead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subtraction,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36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531860" cy="17329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 algn="just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70" dirty="0">
                <a:latin typeface="Times New Roman"/>
                <a:cs typeface="Times New Roman"/>
              </a:rPr>
              <a:t>We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look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dirty="0">
                <a:latin typeface="Times New Roman"/>
                <a:cs typeface="Times New Roman"/>
              </a:rPr>
              <a:t>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security, </a:t>
            </a:r>
            <a:r>
              <a:rPr sz="2000" spc="-5" dirty="0">
                <a:latin typeface="Times New Roman"/>
                <a:cs typeface="Times New Roman"/>
              </a:rPr>
              <a:t>confidentiality</a:t>
            </a:r>
            <a:endParaRPr sz="2000">
              <a:latin typeface="Times New Roman"/>
              <a:cs typeface="Times New Roman"/>
            </a:endParaRPr>
          </a:p>
          <a:p>
            <a:pPr marL="29146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Confidentiality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achieved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ciphers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10" dirty="0">
                <a:latin typeface="Times New Roman"/>
                <a:cs typeface="Times New Roman"/>
              </a:rPr>
              <a:t>Traditional</a:t>
            </a:r>
            <a:r>
              <a:rPr sz="2000" spc="-5" dirty="0">
                <a:latin typeface="Times New Roman"/>
                <a:cs typeface="Times New Roman"/>
              </a:rPr>
              <a:t> ciphers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called</a:t>
            </a:r>
            <a:r>
              <a:rPr sz="2000" spc="-5" dirty="0">
                <a:latin typeface="Times New Roman"/>
                <a:cs typeface="Times New Roman"/>
              </a:rPr>
              <a:t> symmetric-key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ciphers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secret-key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ciphers)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because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same </a:t>
            </a:r>
            <a:r>
              <a:rPr sz="2000" dirty="0">
                <a:latin typeface="Times New Roman"/>
                <a:cs typeface="Times New Roman"/>
              </a:rPr>
              <a:t>key </a:t>
            </a:r>
            <a:r>
              <a:rPr sz="2000" spc="-5" dirty="0">
                <a:latin typeface="Times New Roman"/>
                <a:cs typeface="Times New Roman"/>
              </a:rPr>
              <a:t>is used for encryption and decryption and the key can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bidirectional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363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927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10" dirty="0">
                <a:latin typeface="Times New Roman"/>
                <a:cs typeface="Times New Roman"/>
              </a:rPr>
              <a:t>Traditional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Ciphers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5893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substitution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replaces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symbol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another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4069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General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idea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traditional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cipher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097913"/>
            <a:ext cx="8391525" cy="23026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364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1895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cipher,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plaintext,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ciphertext,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integers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modulo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26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6273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Representation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characters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modulo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spc="5" dirty="0">
                <a:latin typeface="Times New Roman"/>
                <a:cs typeface="Times New Roman"/>
              </a:rPr>
              <a:t>26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457" y="3181350"/>
            <a:ext cx="8126349" cy="7536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365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85" rIns="0" bIns="0" rtlCol="0">
            <a:spAutoFit/>
          </a:bodyPr>
          <a:lstStyle/>
          <a:p>
            <a:pPr marL="29337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Use</a:t>
            </a:r>
            <a:r>
              <a:rPr spc="-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additive</a:t>
            </a:r>
            <a:r>
              <a:rPr spc="-35" dirty="0"/>
              <a:t> </a:t>
            </a:r>
            <a:r>
              <a:rPr dirty="0"/>
              <a:t>cipher</a:t>
            </a:r>
            <a:r>
              <a:rPr spc="-30" dirty="0"/>
              <a:t> </a:t>
            </a:r>
            <a:r>
              <a:rPr spc="-5" dirty="0"/>
              <a:t>with</a:t>
            </a:r>
            <a:r>
              <a:rPr spc="-10" dirty="0"/>
              <a:t> </a:t>
            </a:r>
            <a:r>
              <a:rPr dirty="0"/>
              <a:t>key</a:t>
            </a:r>
            <a:r>
              <a:rPr spc="-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15 to</a:t>
            </a:r>
            <a:r>
              <a:rPr spc="-10" dirty="0"/>
              <a:t> </a:t>
            </a:r>
            <a:r>
              <a:rPr dirty="0"/>
              <a:t>encrypt</a:t>
            </a:r>
            <a:r>
              <a:rPr spc="-40" dirty="0"/>
              <a:t> </a:t>
            </a:r>
            <a:r>
              <a:rPr dirty="0"/>
              <a:t>the</a:t>
            </a:r>
            <a:r>
              <a:rPr spc="-5" dirty="0"/>
              <a:t> message</a:t>
            </a:r>
            <a:r>
              <a:rPr spc="-10" dirty="0"/>
              <a:t> </a:t>
            </a:r>
            <a:r>
              <a:rPr dirty="0"/>
              <a:t>“hello”</a:t>
            </a:r>
          </a:p>
          <a:p>
            <a:pPr marL="1905"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900"/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0000"/>
                </a:solidFill>
              </a:rPr>
              <a:t>Solution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  <a:tab pos="819150" algn="l"/>
                <a:tab pos="1579880" algn="l"/>
                <a:tab pos="1877060" algn="l"/>
                <a:tab pos="4640580" algn="l"/>
                <a:tab pos="5149215" algn="l"/>
                <a:tab pos="6547484" algn="l"/>
                <a:tab pos="6985000" algn="l"/>
                <a:tab pos="7632700" algn="l"/>
              </a:tabLst>
            </a:pPr>
            <a:r>
              <a:rPr dirty="0"/>
              <a:t>The	</a:t>
            </a:r>
            <a:r>
              <a:rPr spc="-15" dirty="0"/>
              <a:t>c</a:t>
            </a:r>
            <a:r>
              <a:rPr dirty="0"/>
              <a:t>i</a:t>
            </a:r>
            <a:r>
              <a:rPr spc="-15" dirty="0"/>
              <a:t>p</a:t>
            </a:r>
            <a:r>
              <a:rPr dirty="0"/>
              <a:t>h</a:t>
            </a:r>
            <a:r>
              <a:rPr spc="-10" dirty="0"/>
              <a:t>e</a:t>
            </a:r>
            <a:r>
              <a:rPr dirty="0"/>
              <a:t>r	</a:t>
            </a:r>
            <a:r>
              <a:rPr spc="-10" dirty="0"/>
              <a:t>i</a:t>
            </a:r>
            <a:r>
              <a:rPr dirty="0"/>
              <a:t>s	</a:t>
            </a:r>
            <a:r>
              <a:rPr spc="-20" dirty="0"/>
              <a:t>m</a:t>
            </a:r>
            <a:r>
              <a:rPr dirty="0"/>
              <a:t>ono-</a:t>
            </a:r>
            <a:r>
              <a:rPr spc="-15" dirty="0"/>
              <a:t>a</a:t>
            </a:r>
            <a:r>
              <a:rPr dirty="0"/>
              <a:t>l</a:t>
            </a:r>
            <a:r>
              <a:rPr spc="-15" dirty="0"/>
              <a:t>p</a:t>
            </a:r>
            <a:r>
              <a:rPr dirty="0"/>
              <a:t>h</a:t>
            </a:r>
            <a:r>
              <a:rPr spc="-10" dirty="0"/>
              <a:t>ab</a:t>
            </a:r>
            <a:r>
              <a:rPr dirty="0"/>
              <a:t>e</a:t>
            </a:r>
            <a:r>
              <a:rPr spc="-10" dirty="0"/>
              <a:t>t</a:t>
            </a:r>
            <a:r>
              <a:rPr dirty="0"/>
              <a:t>ic </a:t>
            </a:r>
            <a:r>
              <a:rPr spc="-5" dirty="0"/>
              <a:t> </a:t>
            </a:r>
            <a:r>
              <a:rPr dirty="0"/>
              <a:t>bec</a:t>
            </a:r>
            <a:r>
              <a:rPr spc="-20" dirty="0"/>
              <a:t>a</a:t>
            </a:r>
            <a:r>
              <a:rPr dirty="0"/>
              <a:t>use	</a:t>
            </a:r>
            <a:r>
              <a:rPr spc="-20" dirty="0"/>
              <a:t>t</a:t>
            </a:r>
            <a:r>
              <a:rPr dirty="0"/>
              <a:t>wo	i</a:t>
            </a:r>
            <a:r>
              <a:rPr spc="-15" dirty="0"/>
              <a:t>n</a:t>
            </a:r>
            <a:r>
              <a:rPr dirty="0"/>
              <a:t>s</a:t>
            </a:r>
            <a:r>
              <a:rPr spc="-10" dirty="0"/>
              <a:t>t</a:t>
            </a:r>
            <a:r>
              <a:rPr spc="-15" dirty="0"/>
              <a:t>a</a:t>
            </a:r>
            <a:r>
              <a:rPr dirty="0"/>
              <a:t>nces </a:t>
            </a:r>
            <a:r>
              <a:rPr spc="-5" dirty="0"/>
              <a:t> </a:t>
            </a:r>
            <a:r>
              <a:rPr dirty="0"/>
              <a:t>of	</a:t>
            </a:r>
            <a:r>
              <a:rPr spc="-20" dirty="0"/>
              <a:t>t</a:t>
            </a:r>
            <a:r>
              <a:rPr dirty="0"/>
              <a:t>he	sa</a:t>
            </a:r>
            <a:r>
              <a:rPr spc="-30" dirty="0"/>
              <a:t>m</a:t>
            </a:r>
            <a:r>
              <a:rPr dirty="0"/>
              <a:t>e	</a:t>
            </a:r>
            <a:r>
              <a:rPr spc="-10" dirty="0"/>
              <a:t>p</a:t>
            </a:r>
            <a:r>
              <a:rPr dirty="0"/>
              <a:t>l</a:t>
            </a:r>
            <a:r>
              <a:rPr spc="-10" dirty="0"/>
              <a:t>a</a:t>
            </a:r>
            <a:r>
              <a:rPr dirty="0"/>
              <a:t>in</a:t>
            </a:r>
            <a:r>
              <a:rPr spc="-10" dirty="0"/>
              <a:t>t</a:t>
            </a:r>
            <a:r>
              <a:rPr spc="-15" dirty="0"/>
              <a:t>e</a:t>
            </a:r>
            <a:r>
              <a:rPr dirty="0"/>
              <a:t>xt</a:t>
            </a:r>
          </a:p>
          <a:p>
            <a:pPr marL="293370">
              <a:lnSpc>
                <a:spcPct val="100000"/>
              </a:lnSpc>
            </a:pPr>
            <a:r>
              <a:rPr dirty="0"/>
              <a:t>character</a:t>
            </a:r>
            <a:r>
              <a:rPr spc="-30" dirty="0"/>
              <a:t> </a:t>
            </a:r>
            <a:r>
              <a:rPr dirty="0"/>
              <a:t>(ls)</a:t>
            </a:r>
            <a:r>
              <a:rPr spc="-20" dirty="0"/>
              <a:t> </a:t>
            </a:r>
            <a:r>
              <a:rPr dirty="0"/>
              <a:t>are</a:t>
            </a:r>
            <a:r>
              <a:rPr spc="-20" dirty="0"/>
              <a:t> </a:t>
            </a:r>
            <a:r>
              <a:rPr dirty="0"/>
              <a:t>encrypted</a:t>
            </a:r>
            <a:r>
              <a:rPr spc="-25" dirty="0"/>
              <a:t> </a:t>
            </a:r>
            <a:r>
              <a:rPr spc="-5" dirty="0"/>
              <a:t>as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5" dirty="0"/>
              <a:t>same</a:t>
            </a:r>
            <a:r>
              <a:rPr spc="15" dirty="0"/>
              <a:t> </a:t>
            </a:r>
            <a:r>
              <a:rPr dirty="0"/>
              <a:t>character</a:t>
            </a:r>
            <a:r>
              <a:rPr spc="-30" dirty="0"/>
              <a:t> </a:t>
            </a:r>
            <a:r>
              <a:rPr dirty="0"/>
              <a:t>(A).</a:t>
            </a:r>
            <a:r>
              <a:rPr spc="-6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result</a:t>
            </a:r>
            <a:r>
              <a:rPr spc="-30" dirty="0"/>
              <a:t> </a:t>
            </a:r>
            <a:r>
              <a:rPr spc="-5" dirty="0"/>
              <a:t>is</a:t>
            </a:r>
            <a:r>
              <a:rPr spc="-10" dirty="0"/>
              <a:t> </a:t>
            </a:r>
            <a:r>
              <a:rPr spc="-20" dirty="0"/>
              <a:t>“WTAAD”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3320665"/>
            <a:ext cx="7697766" cy="10929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366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15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decrypt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message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“WTAAD”.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75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apply the decryption algorithm to the plaintext character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15" dirty="0">
                <a:latin typeface="Times New Roman"/>
                <a:cs typeface="Times New Roman"/>
              </a:rPr>
              <a:t>character.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result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“hello”. </a:t>
            </a:r>
            <a:r>
              <a:rPr sz="2000" dirty="0">
                <a:latin typeface="Times New Roman"/>
                <a:cs typeface="Times New Roman"/>
              </a:rPr>
              <a:t>Note </a:t>
            </a:r>
            <a:r>
              <a:rPr sz="2000" spc="-5" dirty="0">
                <a:latin typeface="Times New Roman"/>
                <a:cs typeface="Times New Roman"/>
              </a:rPr>
              <a:t>that the operation is </a:t>
            </a:r>
            <a:r>
              <a:rPr sz="2000" spc="-1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modulo </a:t>
            </a:r>
            <a:r>
              <a:rPr sz="2000" dirty="0">
                <a:latin typeface="Times New Roman"/>
                <a:cs typeface="Times New Roman"/>
              </a:rPr>
              <a:t>26, </a:t>
            </a:r>
            <a:r>
              <a:rPr sz="2000" spc="-5" dirty="0">
                <a:latin typeface="Times New Roman"/>
                <a:cs typeface="Times New Roman"/>
              </a:rPr>
              <a:t>which means that </a:t>
            </a:r>
            <a:r>
              <a:rPr sz="2000" spc="-1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add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26</a:t>
            </a:r>
            <a:r>
              <a:rPr sz="2000" spc="-5" dirty="0">
                <a:latin typeface="Times New Roman"/>
                <a:cs typeface="Times New Roman"/>
              </a:rPr>
              <a:t> to</a:t>
            </a:r>
            <a:r>
              <a:rPr sz="2000" dirty="0">
                <a:latin typeface="Times New Roman"/>
                <a:cs typeface="Times New Roman"/>
              </a:rPr>
              <a:t> 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negative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</a:t>
            </a:r>
            <a:r>
              <a:rPr sz="2000" dirty="0">
                <a:latin typeface="Times New Roman"/>
                <a:cs typeface="Times New Roman"/>
              </a:rPr>
              <a:t> -15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becomes </a:t>
            </a:r>
            <a:r>
              <a:rPr sz="2000" spc="-15" dirty="0">
                <a:latin typeface="Times New Roman"/>
                <a:cs typeface="Times New Roman"/>
              </a:rPr>
              <a:t>11).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3409901"/>
            <a:ext cx="7755511" cy="11191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367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4347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transposition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reorders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symbols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7393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10" dirty="0">
                <a:latin typeface="Times New Roman"/>
                <a:cs typeface="Times New Roman"/>
              </a:rPr>
              <a:t>Transposition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cipher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83066" y="1399019"/>
            <a:ext cx="6068695" cy="2927985"/>
            <a:chOff x="1383066" y="1399019"/>
            <a:chExt cx="6068695" cy="29279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600" y="1399019"/>
              <a:ext cx="5318125" cy="9340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73703" y="4074163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732"/>
                  </a:lnTo>
                </a:path>
              </a:pathLst>
            </a:custGeom>
            <a:ln w="152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34593" y="4275875"/>
              <a:ext cx="76835" cy="51435"/>
            </a:xfrm>
            <a:custGeom>
              <a:avLst/>
              <a:gdLst/>
              <a:ahLst/>
              <a:cxnLst/>
              <a:rect l="l" t="t" r="r" b="b"/>
              <a:pathLst>
                <a:path w="76835" h="51435">
                  <a:moveTo>
                    <a:pt x="76609" y="0"/>
                  </a:moveTo>
                  <a:lnTo>
                    <a:pt x="39110" y="10200"/>
                  </a:lnTo>
                  <a:lnTo>
                    <a:pt x="0" y="0"/>
                  </a:lnTo>
                  <a:lnTo>
                    <a:pt x="11368" y="10836"/>
                  </a:lnTo>
                  <a:lnTo>
                    <a:pt x="22100" y="23595"/>
                  </a:lnTo>
                  <a:lnTo>
                    <a:pt x="31559" y="37329"/>
                  </a:lnTo>
                  <a:lnTo>
                    <a:pt x="39110" y="51092"/>
                  </a:lnTo>
                  <a:lnTo>
                    <a:pt x="45729" y="37329"/>
                  </a:lnTo>
                  <a:lnTo>
                    <a:pt x="54710" y="23595"/>
                  </a:lnTo>
                  <a:lnTo>
                    <a:pt x="65266" y="10836"/>
                  </a:lnTo>
                  <a:lnTo>
                    <a:pt x="766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73703" y="2190392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30">
                  <a:moveTo>
                    <a:pt x="0" y="0"/>
                  </a:moveTo>
                  <a:lnTo>
                    <a:pt x="0" y="227102"/>
                  </a:lnTo>
                </a:path>
              </a:pathLst>
            </a:custGeom>
            <a:ln w="152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34593" y="2402170"/>
              <a:ext cx="76835" cy="51435"/>
            </a:xfrm>
            <a:custGeom>
              <a:avLst/>
              <a:gdLst/>
              <a:ahLst/>
              <a:cxnLst/>
              <a:rect l="l" t="t" r="r" b="b"/>
              <a:pathLst>
                <a:path w="76835" h="51435">
                  <a:moveTo>
                    <a:pt x="76609" y="0"/>
                  </a:moveTo>
                  <a:lnTo>
                    <a:pt x="39110" y="10230"/>
                  </a:lnTo>
                  <a:lnTo>
                    <a:pt x="0" y="0"/>
                  </a:lnTo>
                  <a:lnTo>
                    <a:pt x="11368" y="11045"/>
                  </a:lnTo>
                  <a:lnTo>
                    <a:pt x="22100" y="24130"/>
                  </a:lnTo>
                  <a:lnTo>
                    <a:pt x="31559" y="37927"/>
                  </a:lnTo>
                  <a:lnTo>
                    <a:pt x="39110" y="51109"/>
                  </a:lnTo>
                  <a:lnTo>
                    <a:pt x="45729" y="37927"/>
                  </a:lnTo>
                  <a:lnTo>
                    <a:pt x="54710" y="24130"/>
                  </a:lnTo>
                  <a:lnTo>
                    <a:pt x="65266" y="11045"/>
                  </a:lnTo>
                  <a:lnTo>
                    <a:pt x="766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22118" y="3055764"/>
              <a:ext cx="652145" cy="374015"/>
            </a:xfrm>
            <a:custGeom>
              <a:avLst/>
              <a:gdLst/>
              <a:ahLst/>
              <a:cxnLst/>
              <a:rect l="l" t="t" r="r" b="b"/>
              <a:pathLst>
                <a:path w="652144" h="374014">
                  <a:moveTo>
                    <a:pt x="651584" y="0"/>
                  </a:moveTo>
                  <a:lnTo>
                    <a:pt x="651584" y="61167"/>
                  </a:lnTo>
                  <a:lnTo>
                    <a:pt x="0" y="298543"/>
                  </a:lnTo>
                  <a:lnTo>
                    <a:pt x="0" y="373870"/>
                  </a:lnTo>
                </a:path>
              </a:pathLst>
            </a:custGeom>
            <a:ln w="82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3066" y="3414353"/>
              <a:ext cx="76835" cy="52705"/>
            </a:xfrm>
            <a:custGeom>
              <a:avLst/>
              <a:gdLst/>
              <a:ahLst/>
              <a:cxnLst/>
              <a:rect l="l" t="t" r="r" b="b"/>
              <a:pathLst>
                <a:path w="76834" h="52704">
                  <a:moveTo>
                    <a:pt x="76552" y="0"/>
                  </a:moveTo>
                  <a:lnTo>
                    <a:pt x="39052" y="11439"/>
                  </a:lnTo>
                  <a:lnTo>
                    <a:pt x="0" y="0"/>
                  </a:lnTo>
                  <a:lnTo>
                    <a:pt x="11334" y="11732"/>
                  </a:lnTo>
                  <a:lnTo>
                    <a:pt x="22049" y="25161"/>
                  </a:lnTo>
                  <a:lnTo>
                    <a:pt x="31502" y="39099"/>
                  </a:lnTo>
                  <a:lnTo>
                    <a:pt x="39052" y="52361"/>
                  </a:lnTo>
                  <a:lnTo>
                    <a:pt x="46335" y="39099"/>
                  </a:lnTo>
                  <a:lnTo>
                    <a:pt x="55214" y="25161"/>
                  </a:lnTo>
                  <a:lnTo>
                    <a:pt x="65387" y="11732"/>
                  </a:lnTo>
                  <a:lnTo>
                    <a:pt x="765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22118" y="3055764"/>
              <a:ext cx="325120" cy="372745"/>
            </a:xfrm>
            <a:custGeom>
              <a:avLst/>
              <a:gdLst/>
              <a:ahLst/>
              <a:cxnLst/>
              <a:rect l="l" t="t" r="r" b="b"/>
              <a:pathLst>
                <a:path w="325119" h="372745">
                  <a:moveTo>
                    <a:pt x="0" y="0"/>
                  </a:moveTo>
                  <a:lnTo>
                    <a:pt x="0" y="61167"/>
                  </a:lnTo>
                  <a:lnTo>
                    <a:pt x="324900" y="298543"/>
                  </a:lnTo>
                  <a:lnTo>
                    <a:pt x="324900" y="372575"/>
                  </a:lnTo>
                </a:path>
              </a:pathLst>
            </a:custGeom>
            <a:ln w="90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7966" y="3413058"/>
              <a:ext cx="78740" cy="52705"/>
            </a:xfrm>
            <a:custGeom>
              <a:avLst/>
              <a:gdLst/>
              <a:ahLst/>
              <a:cxnLst/>
              <a:rect l="l" t="t" r="r" b="b"/>
              <a:pathLst>
                <a:path w="78739" h="52704">
                  <a:moveTo>
                    <a:pt x="78277" y="0"/>
                  </a:moveTo>
                  <a:lnTo>
                    <a:pt x="39052" y="10187"/>
                  </a:lnTo>
                  <a:lnTo>
                    <a:pt x="0" y="0"/>
                  </a:lnTo>
                  <a:lnTo>
                    <a:pt x="11367" y="11028"/>
                  </a:lnTo>
                  <a:lnTo>
                    <a:pt x="22092" y="24222"/>
                  </a:lnTo>
                  <a:lnTo>
                    <a:pt x="31535" y="38395"/>
                  </a:lnTo>
                  <a:lnTo>
                    <a:pt x="39052" y="52361"/>
                  </a:lnTo>
                  <a:lnTo>
                    <a:pt x="46386" y="38395"/>
                  </a:lnTo>
                  <a:lnTo>
                    <a:pt x="55494" y="24222"/>
                  </a:lnTo>
                  <a:lnTo>
                    <a:pt x="66187" y="11028"/>
                  </a:lnTo>
                  <a:lnTo>
                    <a:pt x="78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73703" y="3055764"/>
              <a:ext cx="325120" cy="376555"/>
            </a:xfrm>
            <a:custGeom>
              <a:avLst/>
              <a:gdLst/>
              <a:ahLst/>
              <a:cxnLst/>
              <a:rect l="l" t="t" r="r" b="b"/>
              <a:pathLst>
                <a:path w="325119" h="376554">
                  <a:moveTo>
                    <a:pt x="325073" y="0"/>
                  </a:moveTo>
                  <a:lnTo>
                    <a:pt x="325073" y="61167"/>
                  </a:lnTo>
                  <a:lnTo>
                    <a:pt x="0" y="298543"/>
                  </a:lnTo>
                  <a:lnTo>
                    <a:pt x="0" y="376417"/>
                  </a:lnTo>
                </a:path>
              </a:pathLst>
            </a:custGeom>
            <a:ln w="9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4593" y="3416900"/>
              <a:ext cx="78740" cy="52705"/>
            </a:xfrm>
            <a:custGeom>
              <a:avLst/>
              <a:gdLst/>
              <a:ahLst/>
              <a:cxnLst/>
              <a:rect l="l" t="t" r="r" b="b"/>
              <a:pathLst>
                <a:path w="78739" h="52704">
                  <a:moveTo>
                    <a:pt x="78277" y="0"/>
                  </a:moveTo>
                  <a:lnTo>
                    <a:pt x="39110" y="11439"/>
                  </a:lnTo>
                  <a:lnTo>
                    <a:pt x="0" y="0"/>
                  </a:lnTo>
                  <a:lnTo>
                    <a:pt x="11368" y="11769"/>
                  </a:lnTo>
                  <a:lnTo>
                    <a:pt x="22100" y="25225"/>
                  </a:lnTo>
                  <a:lnTo>
                    <a:pt x="31559" y="39160"/>
                  </a:lnTo>
                  <a:lnTo>
                    <a:pt x="39110" y="52361"/>
                  </a:lnTo>
                  <a:lnTo>
                    <a:pt x="46483" y="39160"/>
                  </a:lnTo>
                  <a:lnTo>
                    <a:pt x="55566" y="25225"/>
                  </a:lnTo>
                  <a:lnTo>
                    <a:pt x="66212" y="11769"/>
                  </a:lnTo>
                  <a:lnTo>
                    <a:pt x="78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8776" y="3054469"/>
              <a:ext cx="327025" cy="377825"/>
            </a:xfrm>
            <a:custGeom>
              <a:avLst/>
              <a:gdLst/>
              <a:ahLst/>
              <a:cxnLst/>
              <a:rect l="l" t="t" r="r" b="b"/>
              <a:pathLst>
                <a:path w="327025" h="377825">
                  <a:moveTo>
                    <a:pt x="326626" y="0"/>
                  </a:moveTo>
                  <a:lnTo>
                    <a:pt x="326626" y="62462"/>
                  </a:lnTo>
                  <a:lnTo>
                    <a:pt x="0" y="299838"/>
                  </a:lnTo>
                  <a:lnTo>
                    <a:pt x="0" y="377712"/>
                  </a:lnTo>
                </a:path>
              </a:pathLst>
            </a:custGeom>
            <a:ln w="9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59551" y="3416900"/>
              <a:ext cx="78740" cy="52705"/>
            </a:xfrm>
            <a:custGeom>
              <a:avLst/>
              <a:gdLst/>
              <a:ahLst/>
              <a:cxnLst/>
              <a:rect l="l" t="t" r="r" b="b"/>
              <a:pathLst>
                <a:path w="78739" h="52704">
                  <a:moveTo>
                    <a:pt x="78277" y="0"/>
                  </a:moveTo>
                  <a:lnTo>
                    <a:pt x="39225" y="11439"/>
                  </a:lnTo>
                  <a:lnTo>
                    <a:pt x="0" y="0"/>
                  </a:lnTo>
                  <a:lnTo>
                    <a:pt x="12073" y="11769"/>
                  </a:lnTo>
                  <a:lnTo>
                    <a:pt x="22739" y="25225"/>
                  </a:lnTo>
                  <a:lnTo>
                    <a:pt x="31842" y="39160"/>
                  </a:lnTo>
                  <a:lnTo>
                    <a:pt x="39225" y="52361"/>
                  </a:lnTo>
                  <a:lnTo>
                    <a:pt x="46742" y="39160"/>
                  </a:lnTo>
                  <a:lnTo>
                    <a:pt x="56184" y="25225"/>
                  </a:lnTo>
                  <a:lnTo>
                    <a:pt x="66910" y="11769"/>
                  </a:lnTo>
                  <a:lnTo>
                    <a:pt x="78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47019" y="3055764"/>
              <a:ext cx="977265" cy="374015"/>
            </a:xfrm>
            <a:custGeom>
              <a:avLst/>
              <a:gdLst/>
              <a:ahLst/>
              <a:cxnLst/>
              <a:rect l="l" t="t" r="r" b="b"/>
              <a:pathLst>
                <a:path w="977264" h="374014">
                  <a:moveTo>
                    <a:pt x="0" y="0"/>
                  </a:moveTo>
                  <a:lnTo>
                    <a:pt x="0" y="61167"/>
                  </a:lnTo>
                  <a:lnTo>
                    <a:pt x="976657" y="298543"/>
                  </a:lnTo>
                  <a:lnTo>
                    <a:pt x="976657" y="373870"/>
                  </a:lnTo>
                </a:path>
              </a:pathLst>
            </a:custGeom>
            <a:ln w="79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86177" y="3415605"/>
              <a:ext cx="76835" cy="52705"/>
            </a:xfrm>
            <a:custGeom>
              <a:avLst/>
              <a:gdLst/>
              <a:ahLst/>
              <a:cxnLst/>
              <a:rect l="l" t="t" r="r" b="b"/>
              <a:pathLst>
                <a:path w="76835" h="52704">
                  <a:moveTo>
                    <a:pt x="76552" y="0"/>
                  </a:moveTo>
                  <a:lnTo>
                    <a:pt x="37499" y="11482"/>
                  </a:lnTo>
                  <a:lnTo>
                    <a:pt x="0" y="0"/>
                  </a:lnTo>
                  <a:lnTo>
                    <a:pt x="11124" y="11769"/>
                  </a:lnTo>
                  <a:lnTo>
                    <a:pt x="21316" y="25225"/>
                  </a:lnTo>
                  <a:lnTo>
                    <a:pt x="30224" y="39160"/>
                  </a:lnTo>
                  <a:lnTo>
                    <a:pt x="37499" y="52361"/>
                  </a:lnTo>
                  <a:lnTo>
                    <a:pt x="45752" y="39160"/>
                  </a:lnTo>
                  <a:lnTo>
                    <a:pt x="55127" y="25225"/>
                  </a:lnTo>
                  <a:lnTo>
                    <a:pt x="65451" y="11769"/>
                  </a:lnTo>
                  <a:lnTo>
                    <a:pt x="765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313300" y="2453280"/>
            <a:ext cx="1519555" cy="602615"/>
          </a:xfrm>
          <a:custGeom>
            <a:avLst/>
            <a:gdLst/>
            <a:ahLst/>
            <a:cxnLst/>
            <a:rect l="l" t="t" r="r" b="b"/>
            <a:pathLst>
              <a:path w="1519555" h="602614">
                <a:moveTo>
                  <a:pt x="1519251" y="0"/>
                </a:moveTo>
                <a:lnTo>
                  <a:pt x="0" y="0"/>
                </a:lnTo>
                <a:lnTo>
                  <a:pt x="0" y="602483"/>
                </a:lnTo>
                <a:lnTo>
                  <a:pt x="1519251" y="602483"/>
                </a:lnTo>
                <a:lnTo>
                  <a:pt x="15192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309199" y="2453280"/>
          <a:ext cx="1527810" cy="610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510"/>
                <a:gridCol w="326390"/>
                <a:gridCol w="316230"/>
                <a:gridCol w="346075"/>
                <a:gridCol w="260984"/>
              </a:tblGrid>
              <a:tr h="155177">
                <a:tc>
                  <a:txBody>
                    <a:bodyPr/>
                    <a:lstStyle/>
                    <a:p>
                      <a:pPr marL="75565">
                        <a:lnSpc>
                          <a:spcPts val="1015"/>
                        </a:lnSpc>
                        <a:spcBef>
                          <a:spcPts val="105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e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5"/>
                        </a:lnSpc>
                        <a:spcBef>
                          <a:spcPts val="105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n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ts val="1015"/>
                        </a:lnSpc>
                        <a:spcBef>
                          <a:spcPts val="105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e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015"/>
                        </a:lnSpc>
                        <a:spcBef>
                          <a:spcPts val="105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m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1015"/>
                        </a:lnSpc>
                        <a:spcBef>
                          <a:spcPts val="105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y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473">
                <a:tc>
                  <a:txBody>
                    <a:bodyPr/>
                    <a:lstStyle/>
                    <a:p>
                      <a:pPr marL="75565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a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t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t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a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c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9473">
                <a:tc>
                  <a:txBody>
                    <a:bodyPr/>
                    <a:lstStyle/>
                    <a:p>
                      <a:pPr marL="71120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k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s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t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o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n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8360">
                <a:tc>
                  <a:txBody>
                    <a:bodyPr/>
                    <a:lstStyle/>
                    <a:p>
                      <a:pPr marL="87630">
                        <a:lnSpc>
                          <a:spcPts val="1005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i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g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1005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h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ts val="1005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t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1005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z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1309173" y="3467681"/>
            <a:ext cx="1527810" cy="610870"/>
            <a:chOff x="1309173" y="3467681"/>
            <a:chExt cx="1527810" cy="610870"/>
          </a:xfrm>
        </p:grpSpPr>
        <p:sp>
          <p:nvSpPr>
            <p:cNvPr id="23" name="object 23"/>
            <p:cNvSpPr/>
            <p:nvPr/>
          </p:nvSpPr>
          <p:spPr>
            <a:xfrm>
              <a:off x="1313300" y="3471809"/>
              <a:ext cx="1519555" cy="602615"/>
            </a:xfrm>
            <a:custGeom>
              <a:avLst/>
              <a:gdLst/>
              <a:ahLst/>
              <a:cxnLst/>
              <a:rect l="l" t="t" r="r" b="b"/>
              <a:pathLst>
                <a:path w="1519555" h="602614">
                  <a:moveTo>
                    <a:pt x="1519251" y="0"/>
                  </a:moveTo>
                  <a:lnTo>
                    <a:pt x="0" y="0"/>
                  </a:lnTo>
                  <a:lnTo>
                    <a:pt x="0" y="602354"/>
                  </a:lnTo>
                  <a:lnTo>
                    <a:pt x="1519251" y="602354"/>
                  </a:lnTo>
                  <a:lnTo>
                    <a:pt x="1519251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13300" y="3471809"/>
              <a:ext cx="1519555" cy="602615"/>
            </a:xfrm>
            <a:custGeom>
              <a:avLst/>
              <a:gdLst/>
              <a:ahLst/>
              <a:cxnLst/>
              <a:rect l="l" t="t" r="r" b="b"/>
              <a:pathLst>
                <a:path w="1519555" h="602614">
                  <a:moveTo>
                    <a:pt x="0" y="602354"/>
                  </a:moveTo>
                  <a:lnTo>
                    <a:pt x="1519251" y="602354"/>
                  </a:lnTo>
                  <a:lnTo>
                    <a:pt x="1519251" y="0"/>
                  </a:lnTo>
                  <a:lnTo>
                    <a:pt x="0" y="0"/>
                  </a:lnTo>
                  <a:lnTo>
                    <a:pt x="0" y="602354"/>
                  </a:lnTo>
                  <a:close/>
                </a:path>
              </a:pathLst>
            </a:custGeom>
            <a:ln w="79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56620" y="3406662"/>
            <a:ext cx="128905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 algn="just">
              <a:lnSpc>
                <a:spcPct val="124900"/>
              </a:lnSpc>
              <a:spcBef>
                <a:spcPts val="100"/>
              </a:spcBef>
            </a:pPr>
            <a:r>
              <a:rPr sz="850" spc="100" dirty="0">
                <a:latin typeface="Times New Roman"/>
                <a:cs typeface="Times New Roman"/>
              </a:rPr>
              <a:t>E  T  T  </a:t>
            </a:r>
            <a:r>
              <a:rPr sz="850" spc="195" dirty="0">
                <a:latin typeface="Times New Roman"/>
                <a:cs typeface="Times New Roman"/>
              </a:rPr>
              <a:t>H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96586" y="3406662"/>
            <a:ext cx="467995" cy="673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  <a:tabLst>
                <a:tab pos="351790" algn="l"/>
              </a:tabLst>
            </a:pPr>
            <a:r>
              <a:rPr sz="850" spc="240" dirty="0">
                <a:latin typeface="Times New Roman"/>
                <a:cs typeface="Times New Roman"/>
              </a:rPr>
              <a:t>M	</a:t>
            </a:r>
            <a:r>
              <a:rPr sz="850" spc="195" dirty="0">
                <a:latin typeface="Times New Roman"/>
                <a:cs typeface="Times New Roman"/>
              </a:rPr>
              <a:t>Y</a:t>
            </a:r>
            <a:endParaRPr sz="8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250"/>
              </a:spcBef>
              <a:tabLst>
                <a:tab pos="354330" algn="l"/>
              </a:tabLst>
            </a:pPr>
            <a:r>
              <a:rPr sz="850" spc="195" dirty="0">
                <a:latin typeface="Times New Roman"/>
                <a:cs typeface="Times New Roman"/>
              </a:rPr>
              <a:t>A	</a:t>
            </a:r>
            <a:r>
              <a:rPr sz="850" spc="180" dirty="0">
                <a:latin typeface="Times New Roman"/>
                <a:cs typeface="Times New Roman"/>
              </a:rPr>
              <a:t>C</a:t>
            </a:r>
            <a:endParaRPr sz="850">
              <a:latin typeface="Times New Roman"/>
              <a:cs typeface="Times New Roman"/>
            </a:endParaRPr>
          </a:p>
          <a:p>
            <a:pPr marL="24130">
              <a:lnSpc>
                <a:spcPct val="100000"/>
              </a:lnSpc>
              <a:spcBef>
                <a:spcPts val="254"/>
              </a:spcBef>
              <a:tabLst>
                <a:tab pos="349885" algn="l"/>
              </a:tabLst>
            </a:pPr>
            <a:r>
              <a:rPr sz="850" spc="195" dirty="0">
                <a:latin typeface="Times New Roman"/>
                <a:cs typeface="Times New Roman"/>
              </a:rPr>
              <a:t>O	N</a:t>
            </a:r>
            <a:endParaRPr sz="85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  <a:spcBef>
                <a:spcPts val="254"/>
              </a:spcBef>
              <a:tabLst>
                <a:tab pos="358140" algn="l"/>
              </a:tabLst>
            </a:pPr>
            <a:r>
              <a:rPr sz="850" spc="165" dirty="0">
                <a:latin typeface="Times New Roman"/>
                <a:cs typeface="Times New Roman"/>
              </a:rPr>
              <a:t>T	Z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82556" y="3406662"/>
            <a:ext cx="130175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 algn="just">
              <a:lnSpc>
                <a:spcPct val="124900"/>
              </a:lnSpc>
              <a:spcBef>
                <a:spcPts val="100"/>
              </a:spcBef>
            </a:pPr>
            <a:r>
              <a:rPr sz="850" spc="100" dirty="0">
                <a:latin typeface="Times New Roman"/>
                <a:cs typeface="Times New Roman"/>
              </a:rPr>
              <a:t>E  </a:t>
            </a:r>
            <a:r>
              <a:rPr sz="850" spc="110" dirty="0">
                <a:latin typeface="Times New Roman"/>
                <a:cs typeface="Times New Roman"/>
              </a:rPr>
              <a:t>A  K  </a:t>
            </a:r>
            <a:r>
              <a:rPr sz="850" spc="90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60306" y="3406662"/>
            <a:ext cx="128905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4900"/>
              </a:lnSpc>
              <a:spcBef>
                <a:spcPts val="100"/>
              </a:spcBef>
            </a:pPr>
            <a:r>
              <a:rPr sz="850" spc="110" dirty="0">
                <a:latin typeface="Times New Roman"/>
                <a:cs typeface="Times New Roman"/>
              </a:rPr>
              <a:t>N  </a:t>
            </a:r>
            <a:r>
              <a:rPr sz="850" spc="100" dirty="0">
                <a:latin typeface="Times New Roman"/>
                <a:cs typeface="Times New Roman"/>
              </a:rPr>
              <a:t>T  </a:t>
            </a:r>
            <a:r>
              <a:rPr sz="850" spc="150" dirty="0">
                <a:latin typeface="Times New Roman"/>
                <a:cs typeface="Times New Roman"/>
              </a:rPr>
              <a:t>S </a:t>
            </a:r>
            <a:r>
              <a:rPr sz="850" spc="-204" dirty="0">
                <a:latin typeface="Times New Roman"/>
                <a:cs typeface="Times New Roman"/>
              </a:rPr>
              <a:t> </a:t>
            </a:r>
            <a:r>
              <a:rPr sz="850" spc="195" dirty="0">
                <a:latin typeface="Times New Roman"/>
                <a:cs typeface="Times New Roman"/>
              </a:rPr>
              <a:t>G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2428" y="4332065"/>
            <a:ext cx="2581275" cy="184150"/>
          </a:xfrm>
          <a:prstGeom prst="rect">
            <a:avLst/>
          </a:prstGeom>
          <a:solidFill>
            <a:srgbClr val="F8CADF"/>
          </a:solidFill>
          <a:ln w="767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5"/>
              </a:spcBef>
            </a:pPr>
            <a:r>
              <a:rPr sz="850" spc="165" dirty="0">
                <a:latin typeface="Times New Roman"/>
                <a:cs typeface="Times New Roman"/>
              </a:rPr>
              <a:t>E </a:t>
            </a:r>
            <a:r>
              <a:rPr sz="850" spc="-105" dirty="0">
                <a:latin typeface="Times New Roman"/>
                <a:cs typeface="Times New Roman"/>
              </a:rPr>
              <a:t> </a:t>
            </a:r>
            <a:r>
              <a:rPr sz="850" spc="165" dirty="0">
                <a:latin typeface="Times New Roman"/>
                <a:cs typeface="Times New Roman"/>
              </a:rPr>
              <a:t>T</a:t>
            </a:r>
            <a:r>
              <a:rPr sz="850" spc="100" dirty="0">
                <a:latin typeface="Times New Roman"/>
                <a:cs typeface="Times New Roman"/>
              </a:rPr>
              <a:t> </a:t>
            </a:r>
            <a:r>
              <a:rPr sz="850" spc="165" dirty="0">
                <a:latin typeface="Times New Roman"/>
                <a:cs typeface="Times New Roman"/>
              </a:rPr>
              <a:t>T</a:t>
            </a:r>
            <a:r>
              <a:rPr sz="850" spc="25" dirty="0">
                <a:latin typeface="Times New Roman"/>
                <a:cs typeface="Times New Roman"/>
              </a:rPr>
              <a:t> </a:t>
            </a:r>
            <a:r>
              <a:rPr sz="850" spc="195" dirty="0">
                <a:latin typeface="Times New Roman"/>
                <a:cs typeface="Times New Roman"/>
              </a:rPr>
              <a:t>H</a:t>
            </a:r>
            <a:r>
              <a:rPr sz="850" spc="35" dirty="0">
                <a:latin typeface="Times New Roman"/>
                <a:cs typeface="Times New Roman"/>
              </a:rPr>
              <a:t> </a:t>
            </a:r>
            <a:r>
              <a:rPr sz="850" spc="165" dirty="0">
                <a:latin typeface="Times New Roman"/>
                <a:cs typeface="Times New Roman"/>
              </a:rPr>
              <a:t>E</a:t>
            </a:r>
            <a:r>
              <a:rPr sz="850" spc="65" dirty="0">
                <a:latin typeface="Times New Roman"/>
                <a:cs typeface="Times New Roman"/>
              </a:rPr>
              <a:t> </a:t>
            </a:r>
            <a:r>
              <a:rPr sz="850" spc="195" dirty="0">
                <a:latin typeface="Times New Roman"/>
                <a:cs typeface="Times New Roman"/>
              </a:rPr>
              <a:t>A</a:t>
            </a:r>
            <a:r>
              <a:rPr sz="850" spc="-65" dirty="0">
                <a:latin typeface="Times New Roman"/>
                <a:cs typeface="Times New Roman"/>
              </a:rPr>
              <a:t> </a:t>
            </a:r>
            <a:r>
              <a:rPr sz="850" spc="195" dirty="0">
                <a:latin typeface="Times New Roman"/>
                <a:cs typeface="Times New Roman"/>
              </a:rPr>
              <a:t>K</a:t>
            </a:r>
            <a:r>
              <a:rPr sz="850" dirty="0">
                <a:latin typeface="Times New Roman"/>
                <a:cs typeface="Times New Roman"/>
              </a:rPr>
              <a:t> </a:t>
            </a:r>
            <a:r>
              <a:rPr sz="850" spc="-15" dirty="0">
                <a:latin typeface="Times New Roman"/>
                <a:cs typeface="Times New Roman"/>
              </a:rPr>
              <a:t> </a:t>
            </a:r>
            <a:r>
              <a:rPr sz="850" spc="90" dirty="0">
                <a:latin typeface="Times New Roman"/>
                <a:cs typeface="Times New Roman"/>
              </a:rPr>
              <a:t>I</a:t>
            </a:r>
            <a:r>
              <a:rPr sz="850" spc="95" dirty="0">
                <a:latin typeface="Times New Roman"/>
                <a:cs typeface="Times New Roman"/>
              </a:rPr>
              <a:t> </a:t>
            </a:r>
            <a:r>
              <a:rPr sz="850" spc="365" dirty="0">
                <a:latin typeface="Times New Roman"/>
                <a:cs typeface="Times New Roman"/>
              </a:rPr>
              <a:t>M</a:t>
            </a:r>
            <a:r>
              <a:rPr sz="850" spc="195" dirty="0">
                <a:latin typeface="Times New Roman"/>
                <a:cs typeface="Times New Roman"/>
              </a:rPr>
              <a:t>A</a:t>
            </a:r>
            <a:r>
              <a:rPr sz="850" spc="-55" dirty="0">
                <a:latin typeface="Times New Roman"/>
                <a:cs typeface="Times New Roman"/>
              </a:rPr>
              <a:t> </a:t>
            </a:r>
            <a:r>
              <a:rPr sz="850" spc="195" dirty="0">
                <a:latin typeface="Times New Roman"/>
                <a:cs typeface="Times New Roman"/>
              </a:rPr>
              <a:t>O</a:t>
            </a:r>
            <a:r>
              <a:rPr sz="850" spc="45" dirty="0">
                <a:latin typeface="Times New Roman"/>
                <a:cs typeface="Times New Roman"/>
              </a:rPr>
              <a:t> </a:t>
            </a:r>
            <a:r>
              <a:rPr sz="850" spc="165" dirty="0">
                <a:latin typeface="Times New Roman"/>
                <a:cs typeface="Times New Roman"/>
              </a:rPr>
              <a:t>T</a:t>
            </a:r>
            <a:r>
              <a:rPr sz="850" spc="45" dirty="0">
                <a:latin typeface="Times New Roman"/>
                <a:cs typeface="Times New Roman"/>
              </a:rPr>
              <a:t> </a:t>
            </a:r>
            <a:r>
              <a:rPr sz="850" spc="195" dirty="0">
                <a:latin typeface="Times New Roman"/>
                <a:cs typeface="Times New Roman"/>
              </a:rPr>
              <a:t>Y</a:t>
            </a:r>
            <a:r>
              <a:rPr sz="850" spc="-20" dirty="0">
                <a:latin typeface="Times New Roman"/>
                <a:cs typeface="Times New Roman"/>
              </a:rPr>
              <a:t> </a:t>
            </a:r>
            <a:r>
              <a:rPr sz="850" spc="180" dirty="0">
                <a:latin typeface="Times New Roman"/>
                <a:cs typeface="Times New Roman"/>
              </a:rPr>
              <a:t>C</a:t>
            </a:r>
            <a:r>
              <a:rPr sz="850" dirty="0">
                <a:latin typeface="Times New Roman"/>
                <a:cs typeface="Times New Roman"/>
              </a:rPr>
              <a:t> </a:t>
            </a:r>
            <a:r>
              <a:rPr sz="850" spc="195" dirty="0">
                <a:latin typeface="Times New Roman"/>
                <a:cs typeface="Times New Roman"/>
              </a:rPr>
              <a:t>N</a:t>
            </a:r>
            <a:r>
              <a:rPr sz="850" spc="40" dirty="0">
                <a:latin typeface="Times New Roman"/>
                <a:cs typeface="Times New Roman"/>
              </a:rPr>
              <a:t> </a:t>
            </a:r>
            <a:r>
              <a:rPr sz="850" spc="165" dirty="0">
                <a:latin typeface="Times New Roman"/>
                <a:cs typeface="Times New Roman"/>
              </a:rPr>
              <a:t>Z</a:t>
            </a:r>
            <a:r>
              <a:rPr sz="850" spc="40" dirty="0">
                <a:latin typeface="Times New Roman"/>
                <a:cs typeface="Times New Roman"/>
              </a:rPr>
              <a:t> </a:t>
            </a:r>
            <a:r>
              <a:rPr sz="850" spc="195" dirty="0">
                <a:latin typeface="Times New Roman"/>
                <a:cs typeface="Times New Roman"/>
              </a:rPr>
              <a:t>N</a:t>
            </a:r>
            <a:r>
              <a:rPr sz="850" spc="40" dirty="0">
                <a:latin typeface="Times New Roman"/>
                <a:cs typeface="Times New Roman"/>
              </a:rPr>
              <a:t> </a:t>
            </a:r>
            <a:r>
              <a:rPr sz="850" spc="165" dirty="0">
                <a:latin typeface="Times New Roman"/>
                <a:cs typeface="Times New Roman"/>
              </a:rPr>
              <a:t>T</a:t>
            </a:r>
            <a:r>
              <a:rPr sz="850" dirty="0">
                <a:latin typeface="Times New Roman"/>
                <a:cs typeface="Times New Roman"/>
              </a:rPr>
              <a:t> </a:t>
            </a:r>
            <a:r>
              <a:rPr sz="850" spc="-95" dirty="0">
                <a:latin typeface="Times New Roman"/>
                <a:cs typeface="Times New Roman"/>
              </a:rPr>
              <a:t> </a:t>
            </a:r>
            <a:r>
              <a:rPr sz="850" spc="150" dirty="0">
                <a:latin typeface="Times New Roman"/>
                <a:cs typeface="Times New Roman"/>
              </a:rPr>
              <a:t>S</a:t>
            </a:r>
            <a:r>
              <a:rPr sz="850" spc="65" dirty="0">
                <a:latin typeface="Times New Roman"/>
                <a:cs typeface="Times New Roman"/>
              </a:rPr>
              <a:t> </a:t>
            </a:r>
            <a:r>
              <a:rPr sz="850" spc="195" dirty="0">
                <a:latin typeface="Times New Roman"/>
                <a:cs typeface="Times New Roman"/>
              </a:rPr>
              <a:t>G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7015" y="2233974"/>
            <a:ext cx="104013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110" dirty="0">
                <a:latin typeface="Times New Roman"/>
                <a:cs typeface="Times New Roman"/>
              </a:rPr>
              <a:t>Write</a:t>
            </a:r>
            <a:r>
              <a:rPr sz="850" spc="40" dirty="0">
                <a:latin typeface="Times New Roman"/>
                <a:cs typeface="Times New Roman"/>
              </a:rPr>
              <a:t> </a:t>
            </a:r>
            <a:r>
              <a:rPr sz="850" spc="140" dirty="0">
                <a:latin typeface="Times New Roman"/>
                <a:cs typeface="Times New Roman"/>
              </a:rPr>
              <a:t>row</a:t>
            </a:r>
            <a:r>
              <a:rPr sz="850" spc="45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by</a:t>
            </a:r>
            <a:r>
              <a:rPr sz="850" spc="45" dirty="0">
                <a:latin typeface="Times New Roman"/>
                <a:cs typeface="Times New Roman"/>
              </a:rPr>
              <a:t> </a:t>
            </a:r>
            <a:r>
              <a:rPr sz="850" spc="140" dirty="0">
                <a:latin typeface="Times New Roman"/>
                <a:cs typeface="Times New Roman"/>
              </a:rPr>
              <a:t>row</a:t>
            </a:r>
            <a:endParaRPr sz="85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508" y="2001125"/>
            <a:ext cx="2587625" cy="193675"/>
            <a:chOff x="771508" y="2001125"/>
            <a:chExt cx="2587625" cy="193675"/>
          </a:xfrm>
        </p:grpSpPr>
        <p:sp>
          <p:nvSpPr>
            <p:cNvPr id="32" name="object 32"/>
            <p:cNvSpPr/>
            <p:nvPr/>
          </p:nvSpPr>
          <p:spPr>
            <a:xfrm>
              <a:off x="775636" y="2005253"/>
              <a:ext cx="2579370" cy="185420"/>
            </a:xfrm>
            <a:custGeom>
              <a:avLst/>
              <a:gdLst/>
              <a:ahLst/>
              <a:cxnLst/>
              <a:rect l="l" t="t" r="r" b="b"/>
              <a:pathLst>
                <a:path w="2579370" h="185419">
                  <a:moveTo>
                    <a:pt x="2579247" y="0"/>
                  </a:moveTo>
                  <a:lnTo>
                    <a:pt x="0" y="0"/>
                  </a:lnTo>
                  <a:lnTo>
                    <a:pt x="0" y="185139"/>
                  </a:lnTo>
                  <a:lnTo>
                    <a:pt x="2579247" y="185139"/>
                  </a:lnTo>
                  <a:lnTo>
                    <a:pt x="2579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5636" y="2005253"/>
              <a:ext cx="2579370" cy="185420"/>
            </a:xfrm>
            <a:custGeom>
              <a:avLst/>
              <a:gdLst/>
              <a:ahLst/>
              <a:cxnLst/>
              <a:rect l="l" t="t" r="r" b="b"/>
              <a:pathLst>
                <a:path w="2579370" h="185419">
                  <a:moveTo>
                    <a:pt x="0" y="185139"/>
                  </a:moveTo>
                  <a:lnTo>
                    <a:pt x="2579247" y="185139"/>
                  </a:lnTo>
                  <a:lnTo>
                    <a:pt x="2579247" y="0"/>
                  </a:lnTo>
                  <a:lnTo>
                    <a:pt x="0" y="0"/>
                  </a:lnTo>
                  <a:lnTo>
                    <a:pt x="0" y="185139"/>
                  </a:lnTo>
                  <a:close/>
                </a:path>
              </a:pathLst>
            </a:custGeom>
            <a:ln w="76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75636" y="2005252"/>
            <a:ext cx="2579370" cy="185420"/>
          </a:xfrm>
          <a:prstGeom prst="rect">
            <a:avLst/>
          </a:prstGeom>
          <a:ln w="767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85"/>
              </a:spcBef>
            </a:pPr>
            <a:r>
              <a:rPr sz="850" spc="120" dirty="0">
                <a:latin typeface="Times New Roman"/>
                <a:cs typeface="Times New Roman"/>
              </a:rPr>
              <a:t>e</a:t>
            </a:r>
            <a:r>
              <a:rPr sz="850" spc="22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n</a:t>
            </a:r>
            <a:r>
              <a:rPr sz="850" spc="280" dirty="0">
                <a:latin typeface="Times New Roman"/>
                <a:cs typeface="Times New Roman"/>
              </a:rPr>
              <a:t> </a:t>
            </a:r>
            <a:r>
              <a:rPr sz="850" spc="120" dirty="0">
                <a:latin typeface="Times New Roman"/>
                <a:cs typeface="Times New Roman"/>
              </a:rPr>
              <a:t>e</a:t>
            </a:r>
            <a:r>
              <a:rPr sz="850" spc="90" dirty="0">
                <a:latin typeface="Times New Roman"/>
                <a:cs typeface="Times New Roman"/>
              </a:rPr>
              <a:t> </a:t>
            </a:r>
            <a:r>
              <a:rPr sz="850" spc="210" dirty="0">
                <a:latin typeface="Times New Roman"/>
                <a:cs typeface="Times New Roman"/>
              </a:rPr>
              <a:t>m</a:t>
            </a:r>
            <a:r>
              <a:rPr sz="850" spc="35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y</a:t>
            </a:r>
            <a:r>
              <a:rPr sz="850" spc="280" dirty="0">
                <a:latin typeface="Times New Roman"/>
                <a:cs typeface="Times New Roman"/>
              </a:rPr>
              <a:t> </a:t>
            </a:r>
            <a:r>
              <a:rPr sz="850" spc="120" dirty="0">
                <a:latin typeface="Times New Roman"/>
                <a:cs typeface="Times New Roman"/>
              </a:rPr>
              <a:t>a</a:t>
            </a:r>
            <a:r>
              <a:rPr sz="850" spc="370" dirty="0">
                <a:latin typeface="Times New Roman"/>
                <a:cs typeface="Times New Roman"/>
              </a:rPr>
              <a:t> </a:t>
            </a:r>
            <a:r>
              <a:rPr sz="850" spc="75" dirty="0">
                <a:latin typeface="Times New Roman"/>
                <a:cs typeface="Times New Roman"/>
              </a:rPr>
              <a:t>t </a:t>
            </a:r>
            <a:r>
              <a:rPr sz="850" spc="180" dirty="0">
                <a:latin typeface="Times New Roman"/>
                <a:cs typeface="Times New Roman"/>
              </a:rPr>
              <a:t> </a:t>
            </a:r>
            <a:r>
              <a:rPr sz="850" spc="75" dirty="0">
                <a:latin typeface="Times New Roman"/>
                <a:cs typeface="Times New Roman"/>
              </a:rPr>
              <a:t>t </a:t>
            </a:r>
            <a:r>
              <a:rPr sz="850" spc="90" dirty="0">
                <a:latin typeface="Times New Roman"/>
                <a:cs typeface="Times New Roman"/>
              </a:rPr>
              <a:t> </a:t>
            </a:r>
            <a:r>
              <a:rPr sz="850" spc="120" dirty="0">
                <a:latin typeface="Times New Roman"/>
                <a:cs typeface="Times New Roman"/>
              </a:rPr>
              <a:t>a</a:t>
            </a:r>
            <a:r>
              <a:rPr sz="850" spc="280" dirty="0">
                <a:latin typeface="Times New Roman"/>
                <a:cs typeface="Times New Roman"/>
              </a:rPr>
              <a:t> </a:t>
            </a:r>
            <a:r>
              <a:rPr sz="850" spc="120" dirty="0">
                <a:latin typeface="Times New Roman"/>
                <a:cs typeface="Times New Roman"/>
              </a:rPr>
              <a:t>c</a:t>
            </a:r>
            <a:r>
              <a:rPr sz="850" spc="25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k</a:t>
            </a:r>
            <a:r>
              <a:rPr sz="850" spc="310" dirty="0">
                <a:latin typeface="Times New Roman"/>
                <a:cs typeface="Times New Roman"/>
              </a:rPr>
              <a:t> </a:t>
            </a:r>
            <a:r>
              <a:rPr sz="850" spc="105" dirty="0">
                <a:latin typeface="Times New Roman"/>
                <a:cs typeface="Times New Roman"/>
              </a:rPr>
              <a:t>s</a:t>
            </a:r>
            <a:r>
              <a:rPr sz="850" spc="375" dirty="0">
                <a:latin typeface="Times New Roman"/>
                <a:cs typeface="Times New Roman"/>
              </a:rPr>
              <a:t> </a:t>
            </a:r>
            <a:r>
              <a:rPr sz="850" spc="75" dirty="0">
                <a:latin typeface="Times New Roman"/>
                <a:cs typeface="Times New Roman"/>
              </a:rPr>
              <a:t>t</a:t>
            </a:r>
            <a:r>
              <a:rPr sz="850" spc="315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o</a:t>
            </a:r>
            <a:r>
              <a:rPr sz="850" spc="22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n</a:t>
            </a:r>
            <a:r>
              <a:rPr sz="850" spc="370" dirty="0">
                <a:latin typeface="Times New Roman"/>
                <a:cs typeface="Times New Roman"/>
              </a:rPr>
              <a:t> </a:t>
            </a:r>
            <a:r>
              <a:rPr sz="850" spc="75" dirty="0">
                <a:latin typeface="Times New Roman"/>
                <a:cs typeface="Times New Roman"/>
              </a:rPr>
              <a:t>i</a:t>
            </a:r>
            <a:r>
              <a:rPr sz="850" spc="31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g</a:t>
            </a:r>
            <a:r>
              <a:rPr sz="850" spc="22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h</a:t>
            </a:r>
            <a:r>
              <a:rPr sz="850" spc="375" dirty="0">
                <a:latin typeface="Times New Roman"/>
                <a:cs typeface="Times New Roman"/>
              </a:rPr>
              <a:t> </a:t>
            </a:r>
            <a:r>
              <a:rPr sz="850" spc="75" dirty="0">
                <a:latin typeface="Times New Roman"/>
                <a:cs typeface="Times New Roman"/>
              </a:rPr>
              <a:t>t </a:t>
            </a:r>
            <a:r>
              <a:rPr sz="850" spc="85" dirty="0">
                <a:latin typeface="Times New Roman"/>
                <a:cs typeface="Times New Roman"/>
              </a:rPr>
              <a:t> </a:t>
            </a:r>
            <a:r>
              <a:rPr sz="850" spc="120" dirty="0">
                <a:latin typeface="Times New Roman"/>
                <a:cs typeface="Times New Roman"/>
              </a:rPr>
              <a:t>z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40500" y="1835990"/>
            <a:ext cx="533400" cy="154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145" dirty="0">
                <a:latin typeface="Times New Roman"/>
                <a:cs typeface="Times New Roman"/>
              </a:rPr>
              <a:t>P</a:t>
            </a:r>
            <a:r>
              <a:rPr sz="850" spc="100" dirty="0">
                <a:latin typeface="Times New Roman"/>
                <a:cs typeface="Times New Roman"/>
              </a:rPr>
              <a:t>lain</a:t>
            </a:r>
            <a:r>
              <a:rPr sz="850" spc="70" dirty="0">
                <a:latin typeface="Times New Roman"/>
                <a:cs typeface="Times New Roman"/>
              </a:rPr>
              <a:t>t</a:t>
            </a:r>
            <a:r>
              <a:rPr sz="850" spc="110" dirty="0">
                <a:latin typeface="Times New Roman"/>
                <a:cs typeface="Times New Roman"/>
              </a:rPr>
              <a:t>ext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58533" y="4505674"/>
            <a:ext cx="62865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110" dirty="0">
                <a:latin typeface="Times New Roman"/>
                <a:cs typeface="Times New Roman"/>
              </a:rPr>
              <a:t>Ciphertext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6600" y="4112556"/>
            <a:ext cx="1426845" cy="154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140" dirty="0">
                <a:latin typeface="Times New Roman"/>
                <a:cs typeface="Times New Roman"/>
              </a:rPr>
              <a:t>Read</a:t>
            </a:r>
            <a:r>
              <a:rPr sz="850" spc="4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column</a:t>
            </a:r>
            <a:r>
              <a:rPr sz="850" spc="45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by</a:t>
            </a:r>
            <a:r>
              <a:rPr sz="850" spc="45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column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366306" y="2442935"/>
            <a:ext cx="1524635" cy="604520"/>
          </a:xfrm>
          <a:custGeom>
            <a:avLst/>
            <a:gdLst/>
            <a:ahLst/>
            <a:cxnLst/>
            <a:rect l="l" t="t" r="r" b="b"/>
            <a:pathLst>
              <a:path w="1524634" h="604519">
                <a:moveTo>
                  <a:pt x="1524304" y="0"/>
                </a:moveTo>
                <a:lnTo>
                  <a:pt x="0" y="0"/>
                </a:lnTo>
                <a:lnTo>
                  <a:pt x="0" y="604041"/>
                </a:lnTo>
                <a:lnTo>
                  <a:pt x="1524304" y="604041"/>
                </a:lnTo>
                <a:lnTo>
                  <a:pt x="1524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5751957" y="2179367"/>
            <a:ext cx="2143125" cy="2275840"/>
            <a:chOff x="5751957" y="2179367"/>
            <a:chExt cx="2143125" cy="2275840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1957" y="4384203"/>
              <a:ext cx="83626" cy="7038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29353" y="4109123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467"/>
                  </a:moveTo>
                  <a:lnTo>
                    <a:pt x="0" y="0"/>
                  </a:lnTo>
                </a:path>
              </a:pathLst>
            </a:custGeom>
            <a:ln w="153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90105" y="2179370"/>
              <a:ext cx="77470" cy="1940560"/>
            </a:xfrm>
            <a:custGeom>
              <a:avLst/>
              <a:gdLst/>
              <a:ahLst/>
              <a:cxnLst/>
              <a:rect l="l" t="t" r="r" b="b"/>
              <a:pathLst>
                <a:path w="77470" h="1940560">
                  <a:moveTo>
                    <a:pt x="76860" y="1939975"/>
                  </a:moveTo>
                  <a:lnTo>
                    <a:pt x="65633" y="1928926"/>
                  </a:lnTo>
                  <a:lnTo>
                    <a:pt x="55410" y="1915820"/>
                  </a:lnTo>
                  <a:lnTo>
                    <a:pt x="46520" y="1901990"/>
                  </a:lnTo>
                  <a:lnTo>
                    <a:pt x="39243" y="1888769"/>
                  </a:lnTo>
                  <a:lnTo>
                    <a:pt x="31661" y="1901990"/>
                  </a:lnTo>
                  <a:lnTo>
                    <a:pt x="22174" y="1915820"/>
                  </a:lnTo>
                  <a:lnTo>
                    <a:pt x="11404" y="1928926"/>
                  </a:lnTo>
                  <a:lnTo>
                    <a:pt x="0" y="1939975"/>
                  </a:lnTo>
                  <a:lnTo>
                    <a:pt x="39243" y="1929765"/>
                  </a:lnTo>
                  <a:lnTo>
                    <a:pt x="76860" y="1939975"/>
                  </a:lnTo>
                  <a:close/>
                </a:path>
                <a:path w="77470" h="1940560">
                  <a:moveTo>
                    <a:pt x="76860" y="51244"/>
                  </a:moveTo>
                  <a:lnTo>
                    <a:pt x="65633" y="40132"/>
                  </a:lnTo>
                  <a:lnTo>
                    <a:pt x="55410" y="27025"/>
                  </a:lnTo>
                  <a:lnTo>
                    <a:pt x="46520" y="13208"/>
                  </a:lnTo>
                  <a:lnTo>
                    <a:pt x="39243" y="0"/>
                  </a:lnTo>
                  <a:lnTo>
                    <a:pt x="31661" y="13208"/>
                  </a:lnTo>
                  <a:lnTo>
                    <a:pt x="22174" y="27025"/>
                  </a:lnTo>
                  <a:lnTo>
                    <a:pt x="11404" y="40132"/>
                  </a:lnTo>
                  <a:lnTo>
                    <a:pt x="0" y="51244"/>
                  </a:lnTo>
                  <a:lnTo>
                    <a:pt x="39243" y="40982"/>
                  </a:lnTo>
                  <a:lnTo>
                    <a:pt x="76860" y="51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75651" y="3087961"/>
              <a:ext cx="654050" cy="374015"/>
            </a:xfrm>
            <a:custGeom>
              <a:avLst/>
              <a:gdLst/>
              <a:ahLst/>
              <a:cxnLst/>
              <a:rect l="l" t="t" r="r" b="b"/>
              <a:pathLst>
                <a:path w="654050" h="374014">
                  <a:moveTo>
                    <a:pt x="653701" y="0"/>
                  </a:moveTo>
                  <a:lnTo>
                    <a:pt x="653701" y="62624"/>
                  </a:lnTo>
                  <a:lnTo>
                    <a:pt x="0" y="259759"/>
                  </a:lnTo>
                  <a:lnTo>
                    <a:pt x="0" y="373582"/>
                  </a:lnTo>
                </a:path>
              </a:pathLst>
            </a:custGeom>
            <a:ln w="8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090115" y="3050785"/>
              <a:ext cx="77470" cy="52705"/>
            </a:xfrm>
            <a:custGeom>
              <a:avLst/>
              <a:gdLst/>
              <a:ahLst/>
              <a:cxnLst/>
              <a:rect l="l" t="t" r="r" b="b"/>
              <a:pathLst>
                <a:path w="77470" h="52705">
                  <a:moveTo>
                    <a:pt x="39237" y="0"/>
                  </a:moveTo>
                  <a:lnTo>
                    <a:pt x="31661" y="13966"/>
                  </a:lnTo>
                  <a:lnTo>
                    <a:pt x="22171" y="28185"/>
                  </a:lnTo>
                  <a:lnTo>
                    <a:pt x="11405" y="41446"/>
                  </a:lnTo>
                  <a:lnTo>
                    <a:pt x="0" y="52540"/>
                  </a:lnTo>
                  <a:lnTo>
                    <a:pt x="39237" y="42283"/>
                  </a:lnTo>
                  <a:lnTo>
                    <a:pt x="76858" y="52540"/>
                  </a:lnTo>
                  <a:lnTo>
                    <a:pt x="65624" y="41446"/>
                  </a:lnTo>
                  <a:lnTo>
                    <a:pt x="55408" y="28185"/>
                  </a:lnTo>
                  <a:lnTo>
                    <a:pt x="46511" y="13966"/>
                  </a:lnTo>
                  <a:lnTo>
                    <a:pt x="3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75651" y="3087961"/>
              <a:ext cx="326390" cy="372745"/>
            </a:xfrm>
            <a:custGeom>
              <a:avLst/>
              <a:gdLst/>
              <a:ahLst/>
              <a:cxnLst/>
              <a:rect l="l" t="t" r="r" b="b"/>
              <a:pathLst>
                <a:path w="326390" h="372745">
                  <a:moveTo>
                    <a:pt x="0" y="0"/>
                  </a:moveTo>
                  <a:lnTo>
                    <a:pt x="0" y="62624"/>
                  </a:lnTo>
                  <a:lnTo>
                    <a:pt x="325956" y="259759"/>
                  </a:lnTo>
                  <a:lnTo>
                    <a:pt x="325956" y="372327"/>
                  </a:lnTo>
                </a:path>
              </a:pathLst>
            </a:custGeom>
            <a:ln w="91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36298" y="3050785"/>
              <a:ext cx="76835" cy="52705"/>
            </a:xfrm>
            <a:custGeom>
              <a:avLst/>
              <a:gdLst/>
              <a:ahLst/>
              <a:cxnLst/>
              <a:rect l="l" t="t" r="r" b="b"/>
              <a:pathLst>
                <a:path w="76834" h="52705">
                  <a:moveTo>
                    <a:pt x="39352" y="0"/>
                  </a:moveTo>
                  <a:lnTo>
                    <a:pt x="31069" y="13966"/>
                  </a:lnTo>
                  <a:lnTo>
                    <a:pt x="21645" y="28185"/>
                  </a:lnTo>
                  <a:lnTo>
                    <a:pt x="11236" y="41446"/>
                  </a:lnTo>
                  <a:lnTo>
                    <a:pt x="0" y="52540"/>
                  </a:lnTo>
                  <a:lnTo>
                    <a:pt x="39352" y="42283"/>
                  </a:lnTo>
                  <a:lnTo>
                    <a:pt x="76800" y="52540"/>
                  </a:lnTo>
                  <a:lnTo>
                    <a:pt x="65691" y="41446"/>
                  </a:lnTo>
                  <a:lnTo>
                    <a:pt x="55523" y="28185"/>
                  </a:lnTo>
                  <a:lnTo>
                    <a:pt x="46631" y="13966"/>
                  </a:lnTo>
                  <a:lnTo>
                    <a:pt x="393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29353" y="3087961"/>
              <a:ext cx="326390" cy="376555"/>
            </a:xfrm>
            <a:custGeom>
              <a:avLst/>
              <a:gdLst/>
              <a:ahLst/>
              <a:cxnLst/>
              <a:rect l="l" t="t" r="r" b="b"/>
              <a:pathLst>
                <a:path w="326390" h="376554">
                  <a:moveTo>
                    <a:pt x="325956" y="0"/>
                  </a:moveTo>
                  <a:lnTo>
                    <a:pt x="325956" y="62624"/>
                  </a:lnTo>
                  <a:lnTo>
                    <a:pt x="0" y="259759"/>
                  </a:lnTo>
                  <a:lnTo>
                    <a:pt x="0" y="376135"/>
                  </a:lnTo>
                </a:path>
              </a:pathLst>
            </a:custGeom>
            <a:ln w="91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416130" y="3050785"/>
              <a:ext cx="78740" cy="52705"/>
            </a:xfrm>
            <a:custGeom>
              <a:avLst/>
              <a:gdLst/>
              <a:ahLst/>
              <a:cxnLst/>
              <a:rect l="l" t="t" r="r" b="b"/>
              <a:pathLst>
                <a:path w="78740" h="52705">
                  <a:moveTo>
                    <a:pt x="39179" y="0"/>
                  </a:moveTo>
                  <a:lnTo>
                    <a:pt x="31872" y="13966"/>
                  </a:lnTo>
                  <a:lnTo>
                    <a:pt x="22792" y="28185"/>
                  </a:lnTo>
                  <a:lnTo>
                    <a:pt x="12110" y="41446"/>
                  </a:lnTo>
                  <a:lnTo>
                    <a:pt x="0" y="52540"/>
                  </a:lnTo>
                  <a:lnTo>
                    <a:pt x="39179" y="42283"/>
                  </a:lnTo>
                  <a:lnTo>
                    <a:pt x="78531" y="52540"/>
                  </a:lnTo>
                  <a:lnTo>
                    <a:pt x="67060" y="41446"/>
                  </a:lnTo>
                  <a:lnTo>
                    <a:pt x="56259" y="28185"/>
                  </a:lnTo>
                  <a:lnTo>
                    <a:pt x="46756" y="13966"/>
                  </a:lnTo>
                  <a:lnTo>
                    <a:pt x="39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455309" y="3087961"/>
              <a:ext cx="328295" cy="376555"/>
            </a:xfrm>
            <a:custGeom>
              <a:avLst/>
              <a:gdLst/>
              <a:ahLst/>
              <a:cxnLst/>
              <a:rect l="l" t="t" r="r" b="b"/>
              <a:pathLst>
                <a:path w="328295" h="376554">
                  <a:moveTo>
                    <a:pt x="327687" y="0"/>
                  </a:moveTo>
                  <a:lnTo>
                    <a:pt x="327687" y="62624"/>
                  </a:lnTo>
                  <a:lnTo>
                    <a:pt x="0" y="259759"/>
                  </a:lnTo>
                  <a:lnTo>
                    <a:pt x="0" y="376135"/>
                  </a:lnTo>
                </a:path>
              </a:pathLst>
            </a:custGeom>
            <a:ln w="9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743817" y="3050785"/>
              <a:ext cx="78740" cy="52705"/>
            </a:xfrm>
            <a:custGeom>
              <a:avLst/>
              <a:gdLst/>
              <a:ahLst/>
              <a:cxnLst/>
              <a:rect l="l" t="t" r="r" b="b"/>
              <a:pathLst>
                <a:path w="78740" h="52705">
                  <a:moveTo>
                    <a:pt x="39179" y="0"/>
                  </a:moveTo>
                  <a:lnTo>
                    <a:pt x="31637" y="13242"/>
                  </a:lnTo>
                  <a:lnTo>
                    <a:pt x="22164" y="27227"/>
                  </a:lnTo>
                  <a:lnTo>
                    <a:pt x="11404" y="40734"/>
                  </a:lnTo>
                  <a:lnTo>
                    <a:pt x="0" y="52540"/>
                  </a:lnTo>
                  <a:lnTo>
                    <a:pt x="39179" y="41028"/>
                  </a:lnTo>
                  <a:lnTo>
                    <a:pt x="78531" y="52540"/>
                  </a:lnTo>
                  <a:lnTo>
                    <a:pt x="66402" y="40734"/>
                  </a:lnTo>
                  <a:lnTo>
                    <a:pt x="55674" y="27227"/>
                  </a:lnTo>
                  <a:lnTo>
                    <a:pt x="46537" y="13242"/>
                  </a:lnTo>
                  <a:lnTo>
                    <a:pt x="39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01607" y="3087961"/>
              <a:ext cx="979805" cy="374015"/>
            </a:xfrm>
            <a:custGeom>
              <a:avLst/>
              <a:gdLst/>
              <a:ahLst/>
              <a:cxnLst/>
              <a:rect l="l" t="t" r="r" b="b"/>
              <a:pathLst>
                <a:path w="979804" h="374014">
                  <a:moveTo>
                    <a:pt x="0" y="0"/>
                  </a:moveTo>
                  <a:lnTo>
                    <a:pt x="0" y="62624"/>
                  </a:lnTo>
                  <a:lnTo>
                    <a:pt x="979716" y="259759"/>
                  </a:lnTo>
                  <a:lnTo>
                    <a:pt x="979716" y="373582"/>
                  </a:lnTo>
                </a:path>
              </a:pathLst>
            </a:custGeom>
            <a:ln w="79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762312" y="3050785"/>
              <a:ext cx="78740" cy="52705"/>
            </a:xfrm>
            <a:custGeom>
              <a:avLst/>
              <a:gdLst/>
              <a:ahLst/>
              <a:cxnLst/>
              <a:rect l="l" t="t" r="r" b="b"/>
              <a:pathLst>
                <a:path w="78740" h="52705">
                  <a:moveTo>
                    <a:pt x="39294" y="0"/>
                  </a:moveTo>
                  <a:lnTo>
                    <a:pt x="31751" y="13966"/>
                  </a:lnTo>
                  <a:lnTo>
                    <a:pt x="22265" y="28185"/>
                  </a:lnTo>
                  <a:lnTo>
                    <a:pt x="11470" y="41446"/>
                  </a:lnTo>
                  <a:lnTo>
                    <a:pt x="0" y="52540"/>
                  </a:lnTo>
                  <a:lnTo>
                    <a:pt x="39294" y="42283"/>
                  </a:lnTo>
                  <a:lnTo>
                    <a:pt x="78531" y="52540"/>
                  </a:lnTo>
                  <a:lnTo>
                    <a:pt x="67126" y="41446"/>
                  </a:lnTo>
                  <a:lnTo>
                    <a:pt x="56360" y="28185"/>
                  </a:lnTo>
                  <a:lnTo>
                    <a:pt x="46869" y="13966"/>
                  </a:lnTo>
                  <a:lnTo>
                    <a:pt x="392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66306" y="3464097"/>
              <a:ext cx="1524635" cy="604520"/>
            </a:xfrm>
            <a:custGeom>
              <a:avLst/>
              <a:gdLst/>
              <a:ahLst/>
              <a:cxnLst/>
              <a:rect l="l" t="t" r="r" b="b"/>
              <a:pathLst>
                <a:path w="1524634" h="604520">
                  <a:moveTo>
                    <a:pt x="1524304" y="0"/>
                  </a:moveTo>
                  <a:lnTo>
                    <a:pt x="0" y="0"/>
                  </a:lnTo>
                  <a:lnTo>
                    <a:pt x="0" y="604041"/>
                  </a:lnTo>
                  <a:lnTo>
                    <a:pt x="1524304" y="604041"/>
                  </a:lnTo>
                  <a:lnTo>
                    <a:pt x="1524304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366306" y="3464097"/>
              <a:ext cx="1524635" cy="604520"/>
            </a:xfrm>
            <a:custGeom>
              <a:avLst/>
              <a:gdLst/>
              <a:ahLst/>
              <a:cxnLst/>
              <a:rect l="l" t="t" r="r" b="b"/>
              <a:pathLst>
                <a:path w="1524634" h="604520">
                  <a:moveTo>
                    <a:pt x="0" y="604041"/>
                  </a:moveTo>
                  <a:lnTo>
                    <a:pt x="1524304" y="604041"/>
                  </a:lnTo>
                  <a:lnTo>
                    <a:pt x="1524304" y="0"/>
                  </a:lnTo>
                  <a:lnTo>
                    <a:pt x="0" y="0"/>
                  </a:lnTo>
                  <a:lnTo>
                    <a:pt x="0" y="604041"/>
                  </a:lnTo>
                  <a:close/>
                </a:path>
              </a:pathLst>
            </a:custGeom>
            <a:ln w="80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410096" y="3399270"/>
            <a:ext cx="129539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 algn="just">
              <a:lnSpc>
                <a:spcPct val="125200"/>
              </a:lnSpc>
              <a:spcBef>
                <a:spcPts val="100"/>
              </a:spcBef>
            </a:pPr>
            <a:r>
              <a:rPr sz="850" spc="100" dirty="0">
                <a:latin typeface="Times New Roman"/>
                <a:cs typeface="Times New Roman"/>
              </a:rPr>
              <a:t>E  T  T  </a:t>
            </a:r>
            <a:r>
              <a:rPr sz="850" spc="200" dirty="0">
                <a:latin typeface="Times New Roman"/>
                <a:cs typeface="Times New Roman"/>
              </a:rPr>
              <a:t>H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052026" y="3399270"/>
            <a:ext cx="469900" cy="67437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  <a:tabLst>
                <a:tab pos="353060" algn="l"/>
              </a:tabLst>
            </a:pPr>
            <a:r>
              <a:rPr sz="850" spc="245" dirty="0">
                <a:latin typeface="Times New Roman"/>
                <a:cs typeface="Times New Roman"/>
              </a:rPr>
              <a:t>M	</a:t>
            </a:r>
            <a:r>
              <a:rPr sz="850" spc="200" dirty="0">
                <a:latin typeface="Times New Roman"/>
                <a:cs typeface="Times New Roman"/>
              </a:rPr>
              <a:t>Y</a:t>
            </a:r>
            <a:endParaRPr sz="85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  <a:spcBef>
                <a:spcPts val="260"/>
              </a:spcBef>
              <a:tabLst>
                <a:tab pos="355600" algn="l"/>
              </a:tabLst>
            </a:pPr>
            <a:r>
              <a:rPr sz="850" spc="200" dirty="0">
                <a:latin typeface="Times New Roman"/>
                <a:cs typeface="Times New Roman"/>
              </a:rPr>
              <a:t>A	</a:t>
            </a:r>
            <a:r>
              <a:rPr sz="850" spc="185" dirty="0">
                <a:latin typeface="Times New Roman"/>
                <a:cs typeface="Times New Roman"/>
              </a:rPr>
              <a:t>C</a:t>
            </a:r>
            <a:endParaRPr sz="850">
              <a:latin typeface="Times New Roman"/>
              <a:cs typeface="Times New Roman"/>
            </a:endParaRPr>
          </a:p>
          <a:p>
            <a:pPr marL="24130">
              <a:lnSpc>
                <a:spcPct val="100000"/>
              </a:lnSpc>
              <a:spcBef>
                <a:spcPts val="254"/>
              </a:spcBef>
              <a:tabLst>
                <a:tab pos="351155" algn="l"/>
              </a:tabLst>
            </a:pPr>
            <a:r>
              <a:rPr sz="850" spc="200" dirty="0">
                <a:latin typeface="Times New Roman"/>
                <a:cs typeface="Times New Roman"/>
              </a:rPr>
              <a:t>O	N</a:t>
            </a:r>
            <a:endParaRPr sz="85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  <a:spcBef>
                <a:spcPts val="259"/>
              </a:spcBef>
              <a:tabLst>
                <a:tab pos="359410" algn="l"/>
              </a:tabLst>
            </a:pPr>
            <a:r>
              <a:rPr sz="850" spc="170" dirty="0">
                <a:latin typeface="Times New Roman"/>
                <a:cs typeface="Times New Roman"/>
              </a:rPr>
              <a:t>T	Z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737091" y="3399270"/>
            <a:ext cx="13081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 algn="just">
              <a:lnSpc>
                <a:spcPct val="125200"/>
              </a:lnSpc>
              <a:spcBef>
                <a:spcPts val="100"/>
              </a:spcBef>
            </a:pPr>
            <a:r>
              <a:rPr sz="850" spc="100" dirty="0">
                <a:latin typeface="Times New Roman"/>
                <a:cs typeface="Times New Roman"/>
              </a:rPr>
              <a:t>E  </a:t>
            </a:r>
            <a:r>
              <a:rPr sz="850" spc="110" dirty="0">
                <a:latin typeface="Times New Roman"/>
                <a:cs typeface="Times New Roman"/>
              </a:rPr>
              <a:t>A  K  </a:t>
            </a:r>
            <a:r>
              <a:rPr sz="850" spc="90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18076" y="3399270"/>
            <a:ext cx="129539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00"/>
              </a:lnSpc>
              <a:spcBef>
                <a:spcPts val="100"/>
              </a:spcBef>
            </a:pPr>
            <a:r>
              <a:rPr sz="850" spc="110" dirty="0">
                <a:latin typeface="Times New Roman"/>
                <a:cs typeface="Times New Roman"/>
              </a:rPr>
              <a:t>N  </a:t>
            </a:r>
            <a:r>
              <a:rPr sz="850" spc="100" dirty="0">
                <a:latin typeface="Times New Roman"/>
                <a:cs typeface="Times New Roman"/>
              </a:rPr>
              <a:t>T  </a:t>
            </a:r>
            <a:r>
              <a:rPr sz="850" spc="155" dirty="0">
                <a:latin typeface="Times New Roman"/>
                <a:cs typeface="Times New Roman"/>
              </a:rPr>
              <a:t>S </a:t>
            </a:r>
            <a:r>
              <a:rPr sz="850" spc="-204" dirty="0">
                <a:latin typeface="Times New Roman"/>
                <a:cs typeface="Times New Roman"/>
              </a:rPr>
              <a:t> </a:t>
            </a:r>
            <a:r>
              <a:rPr sz="850" spc="200" dirty="0">
                <a:latin typeface="Times New Roman"/>
                <a:cs typeface="Times New Roman"/>
              </a:rPr>
              <a:t>G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833881" y="4326586"/>
            <a:ext cx="2589530" cy="184785"/>
          </a:xfrm>
          <a:custGeom>
            <a:avLst/>
            <a:gdLst/>
            <a:ahLst/>
            <a:cxnLst/>
            <a:rect l="l" t="t" r="r" b="b"/>
            <a:pathLst>
              <a:path w="2589529" h="184785">
                <a:moveTo>
                  <a:pt x="2589188" y="0"/>
                </a:moveTo>
                <a:lnTo>
                  <a:pt x="0" y="0"/>
                </a:lnTo>
                <a:lnTo>
                  <a:pt x="0" y="184341"/>
                </a:lnTo>
                <a:lnTo>
                  <a:pt x="2589188" y="184341"/>
                </a:lnTo>
                <a:lnTo>
                  <a:pt x="2589188" y="0"/>
                </a:lnTo>
                <a:close/>
              </a:path>
            </a:pathLst>
          </a:custGeom>
          <a:solidFill>
            <a:srgbClr val="F8CA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833881" y="4326586"/>
            <a:ext cx="2589530" cy="184785"/>
          </a:xfrm>
          <a:prstGeom prst="rect">
            <a:avLst/>
          </a:prstGeom>
          <a:ln w="7690">
            <a:solidFill>
              <a:srgbClr val="000000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10"/>
              </a:spcBef>
            </a:pPr>
            <a:r>
              <a:rPr sz="850" spc="170" dirty="0">
                <a:latin typeface="Times New Roman"/>
                <a:cs typeface="Times New Roman"/>
              </a:rPr>
              <a:t>E </a:t>
            </a:r>
            <a:r>
              <a:rPr sz="850" spc="-105" dirty="0">
                <a:latin typeface="Times New Roman"/>
                <a:cs typeface="Times New Roman"/>
              </a:rPr>
              <a:t> </a:t>
            </a:r>
            <a:r>
              <a:rPr sz="850" spc="170" dirty="0">
                <a:latin typeface="Times New Roman"/>
                <a:cs typeface="Times New Roman"/>
              </a:rPr>
              <a:t>T</a:t>
            </a:r>
            <a:r>
              <a:rPr sz="850" spc="95" dirty="0">
                <a:latin typeface="Times New Roman"/>
                <a:cs typeface="Times New Roman"/>
              </a:rPr>
              <a:t> </a:t>
            </a:r>
            <a:r>
              <a:rPr sz="850" spc="170" dirty="0">
                <a:latin typeface="Times New Roman"/>
                <a:cs typeface="Times New Roman"/>
              </a:rPr>
              <a:t>T</a:t>
            </a:r>
            <a:r>
              <a:rPr sz="850" spc="25" dirty="0">
                <a:latin typeface="Times New Roman"/>
                <a:cs typeface="Times New Roman"/>
              </a:rPr>
              <a:t> </a:t>
            </a:r>
            <a:r>
              <a:rPr sz="850" spc="200" dirty="0">
                <a:latin typeface="Times New Roman"/>
                <a:cs typeface="Times New Roman"/>
              </a:rPr>
              <a:t>H</a:t>
            </a:r>
            <a:r>
              <a:rPr sz="850" spc="35" dirty="0">
                <a:latin typeface="Times New Roman"/>
                <a:cs typeface="Times New Roman"/>
              </a:rPr>
              <a:t> </a:t>
            </a:r>
            <a:r>
              <a:rPr sz="850" spc="170" dirty="0">
                <a:latin typeface="Times New Roman"/>
                <a:cs typeface="Times New Roman"/>
              </a:rPr>
              <a:t>E</a:t>
            </a:r>
            <a:r>
              <a:rPr sz="850" spc="65" dirty="0">
                <a:latin typeface="Times New Roman"/>
                <a:cs typeface="Times New Roman"/>
              </a:rPr>
              <a:t> </a:t>
            </a:r>
            <a:r>
              <a:rPr sz="850" spc="200" dirty="0">
                <a:latin typeface="Times New Roman"/>
                <a:cs typeface="Times New Roman"/>
              </a:rPr>
              <a:t>A</a:t>
            </a:r>
            <a:r>
              <a:rPr sz="850" spc="-60" dirty="0">
                <a:latin typeface="Times New Roman"/>
                <a:cs typeface="Times New Roman"/>
              </a:rPr>
              <a:t> </a:t>
            </a:r>
            <a:r>
              <a:rPr sz="850" spc="200" dirty="0">
                <a:latin typeface="Times New Roman"/>
                <a:cs typeface="Times New Roman"/>
              </a:rPr>
              <a:t>K</a:t>
            </a:r>
            <a:r>
              <a:rPr sz="850" dirty="0">
                <a:latin typeface="Times New Roman"/>
                <a:cs typeface="Times New Roman"/>
              </a:rPr>
              <a:t> </a:t>
            </a:r>
            <a:r>
              <a:rPr sz="850" spc="-20" dirty="0">
                <a:latin typeface="Times New Roman"/>
                <a:cs typeface="Times New Roman"/>
              </a:rPr>
              <a:t> </a:t>
            </a:r>
            <a:r>
              <a:rPr sz="850" spc="90" dirty="0">
                <a:latin typeface="Times New Roman"/>
                <a:cs typeface="Times New Roman"/>
              </a:rPr>
              <a:t>I</a:t>
            </a:r>
            <a:r>
              <a:rPr sz="850" spc="95" dirty="0">
                <a:latin typeface="Times New Roman"/>
                <a:cs typeface="Times New Roman"/>
              </a:rPr>
              <a:t> </a:t>
            </a:r>
            <a:r>
              <a:rPr sz="850" spc="365" dirty="0">
                <a:latin typeface="Times New Roman"/>
                <a:cs typeface="Times New Roman"/>
              </a:rPr>
              <a:t>M</a:t>
            </a:r>
            <a:r>
              <a:rPr sz="850" spc="200" dirty="0">
                <a:latin typeface="Times New Roman"/>
                <a:cs typeface="Times New Roman"/>
              </a:rPr>
              <a:t>A</a:t>
            </a:r>
            <a:r>
              <a:rPr sz="850" spc="-55" dirty="0">
                <a:latin typeface="Times New Roman"/>
                <a:cs typeface="Times New Roman"/>
              </a:rPr>
              <a:t> </a:t>
            </a:r>
            <a:r>
              <a:rPr sz="850" spc="200" dirty="0">
                <a:latin typeface="Times New Roman"/>
                <a:cs typeface="Times New Roman"/>
              </a:rPr>
              <a:t>O</a:t>
            </a:r>
            <a:r>
              <a:rPr sz="850" spc="45" dirty="0">
                <a:latin typeface="Times New Roman"/>
                <a:cs typeface="Times New Roman"/>
              </a:rPr>
              <a:t> </a:t>
            </a:r>
            <a:r>
              <a:rPr sz="850" spc="170" dirty="0">
                <a:latin typeface="Times New Roman"/>
                <a:cs typeface="Times New Roman"/>
              </a:rPr>
              <a:t>T</a:t>
            </a:r>
            <a:r>
              <a:rPr sz="850" spc="45" dirty="0">
                <a:latin typeface="Times New Roman"/>
                <a:cs typeface="Times New Roman"/>
              </a:rPr>
              <a:t> </a:t>
            </a:r>
            <a:r>
              <a:rPr sz="850" spc="200" dirty="0">
                <a:latin typeface="Times New Roman"/>
                <a:cs typeface="Times New Roman"/>
              </a:rPr>
              <a:t>Y</a:t>
            </a:r>
            <a:r>
              <a:rPr sz="850" spc="-15" dirty="0">
                <a:latin typeface="Times New Roman"/>
                <a:cs typeface="Times New Roman"/>
              </a:rPr>
              <a:t> </a:t>
            </a:r>
            <a:r>
              <a:rPr sz="850" spc="185" dirty="0">
                <a:latin typeface="Times New Roman"/>
                <a:cs typeface="Times New Roman"/>
              </a:rPr>
              <a:t>C</a:t>
            </a:r>
            <a:r>
              <a:rPr sz="850" dirty="0">
                <a:latin typeface="Times New Roman"/>
                <a:cs typeface="Times New Roman"/>
              </a:rPr>
              <a:t> </a:t>
            </a:r>
            <a:r>
              <a:rPr sz="850" spc="200" dirty="0">
                <a:latin typeface="Times New Roman"/>
                <a:cs typeface="Times New Roman"/>
              </a:rPr>
              <a:t>N</a:t>
            </a:r>
            <a:r>
              <a:rPr sz="850" spc="35" dirty="0">
                <a:latin typeface="Times New Roman"/>
                <a:cs typeface="Times New Roman"/>
              </a:rPr>
              <a:t> </a:t>
            </a:r>
            <a:r>
              <a:rPr sz="850" spc="170" dirty="0">
                <a:latin typeface="Times New Roman"/>
                <a:cs typeface="Times New Roman"/>
              </a:rPr>
              <a:t>Z</a:t>
            </a:r>
            <a:r>
              <a:rPr sz="850" spc="35" dirty="0">
                <a:latin typeface="Times New Roman"/>
                <a:cs typeface="Times New Roman"/>
              </a:rPr>
              <a:t> </a:t>
            </a:r>
            <a:r>
              <a:rPr sz="850" spc="200" dirty="0">
                <a:latin typeface="Times New Roman"/>
                <a:cs typeface="Times New Roman"/>
              </a:rPr>
              <a:t>N</a:t>
            </a:r>
            <a:r>
              <a:rPr sz="850" spc="45" dirty="0">
                <a:latin typeface="Times New Roman"/>
                <a:cs typeface="Times New Roman"/>
              </a:rPr>
              <a:t> </a:t>
            </a:r>
            <a:r>
              <a:rPr sz="850" spc="170" dirty="0">
                <a:latin typeface="Times New Roman"/>
                <a:cs typeface="Times New Roman"/>
              </a:rPr>
              <a:t>T</a:t>
            </a:r>
            <a:r>
              <a:rPr sz="850" dirty="0">
                <a:latin typeface="Times New Roman"/>
                <a:cs typeface="Times New Roman"/>
              </a:rPr>
              <a:t> </a:t>
            </a:r>
            <a:r>
              <a:rPr sz="850" spc="-95" dirty="0">
                <a:latin typeface="Times New Roman"/>
                <a:cs typeface="Times New Roman"/>
              </a:rPr>
              <a:t> </a:t>
            </a:r>
            <a:r>
              <a:rPr sz="850" spc="155" dirty="0">
                <a:latin typeface="Times New Roman"/>
                <a:cs typeface="Times New Roman"/>
              </a:rPr>
              <a:t>S</a:t>
            </a:r>
            <a:r>
              <a:rPr sz="850" spc="65" dirty="0">
                <a:latin typeface="Times New Roman"/>
                <a:cs typeface="Times New Roman"/>
              </a:rPr>
              <a:t> </a:t>
            </a:r>
            <a:r>
              <a:rPr sz="850" spc="200" dirty="0">
                <a:latin typeface="Times New Roman"/>
                <a:cs typeface="Times New Roman"/>
              </a:rPr>
              <a:t>G</a:t>
            </a:r>
            <a:endParaRPr sz="850">
              <a:latin typeface="Times New Roman"/>
              <a:cs typeface="Times New Roman"/>
            </a:endParaRPr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6362193" y="2215159"/>
          <a:ext cx="1555115" cy="83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780"/>
                <a:gridCol w="327025"/>
                <a:gridCol w="164464"/>
                <a:gridCol w="171449"/>
                <a:gridCol w="426084"/>
                <a:gridCol w="182880"/>
              </a:tblGrid>
              <a:tr h="227776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Re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130" dirty="0">
                          <a:latin typeface="Times New Roman"/>
                          <a:cs typeface="Times New Roman"/>
                        </a:rPr>
                        <a:t>ad</a:t>
                      </a:r>
                      <a:r>
                        <a:rPr sz="85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140" dirty="0">
                          <a:latin typeface="Times New Roman"/>
                          <a:cs typeface="Times New Roman"/>
                        </a:rPr>
                        <a:t>row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135" dirty="0">
                          <a:latin typeface="Times New Roman"/>
                          <a:cs typeface="Times New Roman"/>
                        </a:rPr>
                        <a:t>by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011">
                <a:tc>
                  <a:txBody>
                    <a:bodyPr/>
                    <a:lstStyle/>
                    <a:p>
                      <a:pPr marL="76200">
                        <a:lnSpc>
                          <a:spcPts val="1015"/>
                        </a:lnSpc>
                        <a:spcBef>
                          <a:spcPts val="110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e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015"/>
                        </a:lnSpc>
                        <a:spcBef>
                          <a:spcPts val="110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n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9525" marR="12065" algn="ctr">
                        <a:lnSpc>
                          <a:spcPts val="1015"/>
                        </a:lnSpc>
                        <a:spcBef>
                          <a:spcPts val="110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e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1015"/>
                        </a:lnSpc>
                        <a:spcBef>
                          <a:spcPts val="110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m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ts val="1015"/>
                        </a:lnSpc>
                        <a:spcBef>
                          <a:spcPts val="110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y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833">
                <a:tc>
                  <a:txBody>
                    <a:bodyPr/>
                    <a:lstStyle/>
                    <a:p>
                      <a:pPr marL="76200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a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t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525" marR="12065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t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a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c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9833">
                <a:tc>
                  <a:txBody>
                    <a:bodyPr/>
                    <a:lstStyle/>
                    <a:p>
                      <a:pPr marL="71755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k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s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525" marR="12065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t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o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n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8363">
                <a:tc>
                  <a:txBody>
                    <a:bodyPr/>
                    <a:lstStyle/>
                    <a:p>
                      <a:pPr marL="88265">
                        <a:lnSpc>
                          <a:spcPts val="1005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i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005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g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" marR="12065" algn="ctr">
                        <a:lnSpc>
                          <a:spcPts val="1005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h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ts val="1005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t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ts val="1005"/>
                        </a:lnSpc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z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2" name="object 62"/>
          <p:cNvSpPr txBox="1"/>
          <p:nvPr/>
        </p:nvSpPr>
        <p:spPr>
          <a:xfrm>
            <a:off x="7892567" y="2223760"/>
            <a:ext cx="248285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114" dirty="0">
                <a:latin typeface="Times New Roman"/>
                <a:cs typeface="Times New Roman"/>
              </a:rPr>
              <a:t>ro</a:t>
            </a:r>
            <a:r>
              <a:rPr sz="850" spc="200" dirty="0">
                <a:latin typeface="Times New Roman"/>
                <a:cs typeface="Times New Roman"/>
              </a:rPr>
              <a:t>w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813373" y="4501316"/>
            <a:ext cx="631190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130" dirty="0">
                <a:latin typeface="Times New Roman"/>
                <a:cs typeface="Times New Roman"/>
              </a:rPr>
              <a:t>Ciph</a:t>
            </a:r>
            <a:r>
              <a:rPr sz="850" spc="120" dirty="0">
                <a:latin typeface="Times New Roman"/>
                <a:cs typeface="Times New Roman"/>
              </a:rPr>
              <a:t>e</a:t>
            </a:r>
            <a:r>
              <a:rPr sz="850" spc="75" dirty="0">
                <a:latin typeface="Times New Roman"/>
                <a:cs typeface="Times New Roman"/>
              </a:rPr>
              <a:t>rt</a:t>
            </a:r>
            <a:r>
              <a:rPr sz="850" spc="110" dirty="0">
                <a:latin typeface="Times New Roman"/>
                <a:cs typeface="Times New Roman"/>
              </a:rPr>
              <a:t>ext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76258" y="4106971"/>
            <a:ext cx="1457325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114" dirty="0">
                <a:latin typeface="Times New Roman"/>
                <a:cs typeface="Times New Roman"/>
              </a:rPr>
              <a:t>Write</a:t>
            </a:r>
            <a:r>
              <a:rPr sz="850" spc="5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column</a:t>
            </a:r>
            <a:r>
              <a:rPr sz="850" spc="55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by</a:t>
            </a:r>
            <a:r>
              <a:rPr sz="850" spc="55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column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802722" y="1834728"/>
            <a:ext cx="535305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105" dirty="0">
                <a:latin typeface="Times New Roman"/>
                <a:cs typeface="Times New Roman"/>
              </a:rPr>
              <a:t>Plaintext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838993" y="1995134"/>
            <a:ext cx="2589530" cy="184785"/>
          </a:xfrm>
          <a:custGeom>
            <a:avLst/>
            <a:gdLst/>
            <a:ahLst/>
            <a:cxnLst/>
            <a:rect l="l" t="t" r="r" b="b"/>
            <a:pathLst>
              <a:path w="2589529" h="184785">
                <a:moveTo>
                  <a:pt x="2589188" y="0"/>
                </a:moveTo>
                <a:lnTo>
                  <a:pt x="0" y="0"/>
                </a:lnTo>
                <a:lnTo>
                  <a:pt x="0" y="184233"/>
                </a:lnTo>
                <a:lnTo>
                  <a:pt x="2589188" y="184233"/>
                </a:lnTo>
                <a:lnTo>
                  <a:pt x="25891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838993" y="1995134"/>
            <a:ext cx="2589530" cy="184785"/>
          </a:xfrm>
          <a:prstGeom prst="rect">
            <a:avLst/>
          </a:prstGeom>
          <a:ln w="7690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80"/>
              </a:spcBef>
            </a:pPr>
            <a:r>
              <a:rPr sz="850" spc="120" dirty="0">
                <a:latin typeface="Times New Roman"/>
                <a:cs typeface="Times New Roman"/>
              </a:rPr>
              <a:t>e</a:t>
            </a:r>
            <a:r>
              <a:rPr sz="850" spc="25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n</a:t>
            </a:r>
            <a:r>
              <a:rPr sz="850" spc="250" dirty="0">
                <a:latin typeface="Times New Roman"/>
                <a:cs typeface="Times New Roman"/>
              </a:rPr>
              <a:t> </a:t>
            </a:r>
            <a:r>
              <a:rPr sz="850" spc="120" dirty="0">
                <a:latin typeface="Times New Roman"/>
                <a:cs typeface="Times New Roman"/>
              </a:rPr>
              <a:t>e</a:t>
            </a:r>
            <a:r>
              <a:rPr sz="850" spc="100" dirty="0">
                <a:latin typeface="Times New Roman"/>
                <a:cs typeface="Times New Roman"/>
              </a:rPr>
              <a:t> </a:t>
            </a:r>
            <a:r>
              <a:rPr sz="850" spc="215" dirty="0">
                <a:latin typeface="Times New Roman"/>
                <a:cs typeface="Times New Roman"/>
              </a:rPr>
              <a:t>m</a:t>
            </a:r>
            <a:r>
              <a:rPr sz="850" spc="35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y</a:t>
            </a:r>
            <a:r>
              <a:rPr sz="850" spc="280" dirty="0">
                <a:latin typeface="Times New Roman"/>
                <a:cs typeface="Times New Roman"/>
              </a:rPr>
              <a:t> </a:t>
            </a:r>
            <a:r>
              <a:rPr sz="850" spc="120" dirty="0">
                <a:latin typeface="Times New Roman"/>
                <a:cs typeface="Times New Roman"/>
              </a:rPr>
              <a:t>a</a:t>
            </a:r>
            <a:r>
              <a:rPr sz="850" spc="380" dirty="0">
                <a:latin typeface="Times New Roman"/>
                <a:cs typeface="Times New Roman"/>
              </a:rPr>
              <a:t> </a:t>
            </a:r>
            <a:r>
              <a:rPr sz="850" spc="75" dirty="0">
                <a:latin typeface="Times New Roman"/>
                <a:cs typeface="Times New Roman"/>
              </a:rPr>
              <a:t>t </a:t>
            </a:r>
            <a:r>
              <a:rPr sz="850" spc="185" dirty="0">
                <a:latin typeface="Times New Roman"/>
                <a:cs typeface="Times New Roman"/>
              </a:rPr>
              <a:t> </a:t>
            </a:r>
            <a:r>
              <a:rPr sz="850" spc="75" dirty="0">
                <a:latin typeface="Times New Roman"/>
                <a:cs typeface="Times New Roman"/>
              </a:rPr>
              <a:t>t </a:t>
            </a:r>
            <a:r>
              <a:rPr sz="850" spc="90" dirty="0">
                <a:latin typeface="Times New Roman"/>
                <a:cs typeface="Times New Roman"/>
              </a:rPr>
              <a:t> </a:t>
            </a:r>
            <a:r>
              <a:rPr sz="850" spc="120" dirty="0">
                <a:latin typeface="Times New Roman"/>
                <a:cs typeface="Times New Roman"/>
              </a:rPr>
              <a:t>a</a:t>
            </a:r>
            <a:r>
              <a:rPr sz="850" spc="285" dirty="0">
                <a:latin typeface="Times New Roman"/>
                <a:cs typeface="Times New Roman"/>
              </a:rPr>
              <a:t> </a:t>
            </a:r>
            <a:r>
              <a:rPr sz="850" spc="120" dirty="0">
                <a:latin typeface="Times New Roman"/>
                <a:cs typeface="Times New Roman"/>
              </a:rPr>
              <a:t>c</a:t>
            </a:r>
            <a:r>
              <a:rPr sz="850" spc="25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k</a:t>
            </a:r>
            <a:r>
              <a:rPr sz="850" spc="285" dirty="0">
                <a:latin typeface="Times New Roman"/>
                <a:cs typeface="Times New Roman"/>
              </a:rPr>
              <a:t> </a:t>
            </a:r>
            <a:r>
              <a:rPr sz="850" spc="105" dirty="0">
                <a:latin typeface="Times New Roman"/>
                <a:cs typeface="Times New Roman"/>
              </a:rPr>
              <a:t>s</a:t>
            </a:r>
            <a:r>
              <a:rPr sz="850" spc="405" dirty="0">
                <a:latin typeface="Times New Roman"/>
                <a:cs typeface="Times New Roman"/>
              </a:rPr>
              <a:t> </a:t>
            </a:r>
            <a:r>
              <a:rPr sz="850" spc="75" dirty="0">
                <a:latin typeface="Times New Roman"/>
                <a:cs typeface="Times New Roman"/>
              </a:rPr>
              <a:t>t</a:t>
            </a:r>
            <a:r>
              <a:rPr sz="850" spc="35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o</a:t>
            </a:r>
            <a:r>
              <a:rPr sz="850" spc="19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n</a:t>
            </a:r>
            <a:r>
              <a:rPr sz="850" spc="375" dirty="0">
                <a:latin typeface="Times New Roman"/>
                <a:cs typeface="Times New Roman"/>
              </a:rPr>
              <a:t> </a:t>
            </a:r>
            <a:r>
              <a:rPr sz="850" spc="75" dirty="0">
                <a:latin typeface="Times New Roman"/>
                <a:cs typeface="Times New Roman"/>
              </a:rPr>
              <a:t>i</a:t>
            </a:r>
            <a:r>
              <a:rPr sz="850" spc="35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g</a:t>
            </a:r>
            <a:r>
              <a:rPr sz="850" spc="220" dirty="0">
                <a:latin typeface="Times New Roman"/>
                <a:cs typeface="Times New Roman"/>
              </a:rPr>
              <a:t> </a:t>
            </a:r>
            <a:r>
              <a:rPr sz="850" spc="135" dirty="0">
                <a:latin typeface="Times New Roman"/>
                <a:cs typeface="Times New Roman"/>
              </a:rPr>
              <a:t>h</a:t>
            </a:r>
            <a:r>
              <a:rPr sz="850" spc="345" dirty="0">
                <a:latin typeface="Times New Roman"/>
                <a:cs typeface="Times New Roman"/>
              </a:rPr>
              <a:t> </a:t>
            </a:r>
            <a:r>
              <a:rPr sz="850" spc="75" dirty="0">
                <a:latin typeface="Times New Roman"/>
                <a:cs typeface="Times New Roman"/>
              </a:rPr>
              <a:t>t </a:t>
            </a:r>
            <a:r>
              <a:rPr sz="850" spc="90" dirty="0">
                <a:latin typeface="Times New Roman"/>
                <a:cs typeface="Times New Roman"/>
              </a:rPr>
              <a:t> </a:t>
            </a:r>
            <a:r>
              <a:rPr sz="850" spc="120" dirty="0">
                <a:latin typeface="Times New Roman"/>
                <a:cs typeface="Times New Roman"/>
              </a:rPr>
              <a:t>z</a:t>
            </a:r>
            <a:endParaRPr sz="85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747770" y="4470193"/>
            <a:ext cx="1771650" cy="157480"/>
            <a:chOff x="3747770" y="4470193"/>
            <a:chExt cx="1771650" cy="157480"/>
          </a:xfrm>
        </p:grpSpPr>
        <p:sp>
          <p:nvSpPr>
            <p:cNvPr id="69" name="object 69"/>
            <p:cNvSpPr/>
            <p:nvPr/>
          </p:nvSpPr>
          <p:spPr>
            <a:xfrm>
              <a:off x="3747770" y="4548815"/>
              <a:ext cx="1681480" cy="0"/>
            </a:xfrm>
            <a:custGeom>
              <a:avLst/>
              <a:gdLst/>
              <a:ahLst/>
              <a:cxnLst/>
              <a:rect l="l" t="t" r="r" b="b"/>
              <a:pathLst>
                <a:path w="1681479">
                  <a:moveTo>
                    <a:pt x="0" y="0"/>
                  </a:moveTo>
                  <a:lnTo>
                    <a:pt x="1681440" y="0"/>
                  </a:lnTo>
                </a:path>
              </a:pathLst>
            </a:custGeom>
            <a:ln w="41079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6064" y="4470193"/>
              <a:ext cx="182983" cy="157235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3877266" y="4636065"/>
            <a:ext cx="140652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245" dirty="0">
                <a:latin typeface="Times New Roman"/>
                <a:cs typeface="Times New Roman"/>
              </a:rPr>
              <a:t>T</a:t>
            </a:r>
            <a:r>
              <a:rPr sz="1500" spc="200" dirty="0">
                <a:latin typeface="Times New Roman"/>
                <a:cs typeface="Times New Roman"/>
              </a:rPr>
              <a:t>ra</a:t>
            </a:r>
            <a:r>
              <a:rPr sz="1500" spc="260" dirty="0">
                <a:latin typeface="Times New Roman"/>
                <a:cs typeface="Times New Roman"/>
              </a:rPr>
              <a:t>n</a:t>
            </a:r>
            <a:r>
              <a:rPr sz="1500" spc="200" dirty="0">
                <a:latin typeface="Times New Roman"/>
                <a:cs typeface="Times New Roman"/>
              </a:rPr>
              <a:t>s</a:t>
            </a:r>
            <a:r>
              <a:rPr sz="1500" spc="405" dirty="0">
                <a:latin typeface="Times New Roman"/>
                <a:cs typeface="Times New Roman"/>
              </a:rPr>
              <a:t>m</a:t>
            </a:r>
            <a:r>
              <a:rPr sz="1500" spc="145" dirty="0">
                <a:latin typeface="Times New Roman"/>
                <a:cs typeface="Times New Roman"/>
              </a:rPr>
              <a:t>i</a:t>
            </a:r>
            <a:r>
              <a:rPr sz="1500" spc="200" dirty="0">
                <a:latin typeface="Times New Roman"/>
                <a:cs typeface="Times New Roman"/>
              </a:rPr>
              <a:t>ss</a:t>
            </a:r>
            <a:r>
              <a:rPr sz="1500" spc="145" dirty="0">
                <a:latin typeface="Times New Roman"/>
                <a:cs typeface="Times New Roman"/>
              </a:rPr>
              <a:t>i</a:t>
            </a:r>
            <a:r>
              <a:rPr sz="1500" spc="260" dirty="0">
                <a:latin typeface="Times New Roman"/>
                <a:cs typeface="Times New Roman"/>
              </a:rPr>
              <a:t>o</a:t>
            </a:r>
            <a:r>
              <a:rPr sz="1500" spc="27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368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270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traditional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symmetric-key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ciphers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studied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far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character-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oriented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advent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computer,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bit-oriented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because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4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4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encrypted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not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just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text;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4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also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consist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numbers,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graphics,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audio,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video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convenient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convert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these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into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stream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bits,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encrypt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stream,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send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stream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modern </a:t>
            </a:r>
            <a:r>
              <a:rPr sz="2000" dirty="0">
                <a:latin typeface="Times New Roman"/>
                <a:cs typeface="Times New Roman"/>
              </a:rPr>
              <a:t>block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either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stream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369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088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Modern</a:t>
            </a:r>
            <a:r>
              <a:rPr sz="2600" b="0" spc="-9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ciphers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700" y="1524000"/>
            <a:ext cx="7175500" cy="213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088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Modern</a:t>
            </a:r>
            <a:r>
              <a:rPr sz="2600" b="0" spc="-9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ciphers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370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1691" y="982954"/>
            <a:ext cx="6475095" cy="3854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2170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Components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Modern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ciphers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371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0913" y="963180"/>
            <a:ext cx="8593455" cy="3816350"/>
            <a:chOff x="550913" y="963180"/>
            <a:chExt cx="8593455" cy="3816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8150" y="963180"/>
              <a:ext cx="4895849" cy="32790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913" y="1163320"/>
              <a:ext cx="4021074" cy="289432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693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General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structure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372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227695" cy="368427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5" dirty="0">
                <a:latin typeface="Times New Roman"/>
                <a:cs typeface="Times New Roman"/>
              </a:rPr>
              <a:t>Cyclic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Redundancy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(CRC)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Approach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Case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01: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Remainder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remainder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zero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assumes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occurred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during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transmission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accepts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02: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Remainder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≠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remainder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non-zero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Receiver assumes</a:t>
            </a:r>
            <a:r>
              <a:rPr sz="2000" dirty="0">
                <a:latin typeface="Times New Roman"/>
                <a:cs typeface="Times New Roman"/>
              </a:rPr>
              <a:t> that</a:t>
            </a:r>
            <a:r>
              <a:rPr sz="2000" spc="-5" dirty="0">
                <a:latin typeface="Times New Roman"/>
                <a:cs typeface="Times New Roman"/>
              </a:rPr>
              <a:t> some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occurred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during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transmission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rejects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asks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retransmission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37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550" y="1029842"/>
            <a:ext cx="5988050" cy="35993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83451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DES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function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373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790827"/>
            <a:ext cx="8561324" cy="1754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841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DES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key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generation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374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80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5" dirty="0">
                <a:latin typeface="Times New Roman"/>
                <a:cs typeface="Times New Roman"/>
              </a:rPr>
              <a:t>We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choose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random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plaintext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block,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random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key,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program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determine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ciphertext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would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(all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hexadecimal):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434" y="2196765"/>
            <a:ext cx="8801717" cy="56078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375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86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check the </a:t>
            </a:r>
            <a:r>
              <a:rPr sz="2000" spc="-10" dirty="0">
                <a:latin typeface="Times New Roman"/>
                <a:cs typeface="Times New Roman"/>
              </a:rPr>
              <a:t>effectiveness </a:t>
            </a:r>
            <a:r>
              <a:rPr sz="2000" spc="-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DES, </a:t>
            </a:r>
            <a:r>
              <a:rPr sz="2000" spc="-5" dirty="0">
                <a:latin typeface="Times New Roman"/>
                <a:cs typeface="Times New Roman"/>
              </a:rPr>
              <a:t>when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single </a:t>
            </a:r>
            <a:r>
              <a:rPr sz="2000" dirty="0">
                <a:latin typeface="Times New Roman"/>
                <a:cs typeface="Times New Roman"/>
              </a:rPr>
              <a:t>bit </a:t>
            </a:r>
            <a:r>
              <a:rPr sz="2000" spc="-5" dirty="0">
                <a:latin typeface="Times New Roman"/>
                <a:cs typeface="Times New Roman"/>
              </a:rPr>
              <a:t>is changed in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input, </a:t>
            </a:r>
            <a:r>
              <a:rPr sz="2000" spc="-15" dirty="0">
                <a:latin typeface="Times New Roman"/>
                <a:cs typeface="Times New Roman"/>
              </a:rPr>
              <a:t>let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 use </a:t>
            </a:r>
            <a:r>
              <a:rPr sz="2000" spc="-5" dirty="0">
                <a:latin typeface="Times New Roman"/>
                <a:cs typeface="Times New Roman"/>
              </a:rPr>
              <a:t>two </a:t>
            </a:r>
            <a:r>
              <a:rPr sz="2000" spc="-10" dirty="0">
                <a:latin typeface="Times New Roman"/>
                <a:cs typeface="Times New Roman"/>
              </a:rPr>
              <a:t>different </a:t>
            </a:r>
            <a:r>
              <a:rPr sz="2000" spc="-5" dirty="0">
                <a:latin typeface="Times New Roman"/>
                <a:cs typeface="Times New Roman"/>
              </a:rPr>
              <a:t>plaintexts with </a:t>
            </a:r>
            <a:r>
              <a:rPr sz="2000" dirty="0">
                <a:latin typeface="Times New Roman"/>
                <a:cs typeface="Times New Roman"/>
              </a:rPr>
              <a:t>only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single bit difference. The two </a:t>
            </a:r>
            <a:r>
              <a:rPr sz="2000" dirty="0">
                <a:latin typeface="Times New Roman"/>
                <a:cs typeface="Times New Roman"/>
              </a:rPr>
              <a:t> ciphertexts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completely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 changing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3511041"/>
            <a:ext cx="853186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Although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two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plaintext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blocks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differ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only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rightmost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bit,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ciphertext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29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525" y="2080004"/>
            <a:ext cx="8917821" cy="106324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376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675" y="1497838"/>
            <a:ext cx="8756650" cy="21466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8046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One</a:t>
            </a:r>
            <a:r>
              <a:rPr sz="2600" b="0" spc="-5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time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pad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377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8050" cy="3562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Symmetric-key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asymmetric-key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ciphers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exist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parallel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continue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community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0" dirty="0">
                <a:latin typeface="Times New Roman"/>
                <a:cs typeface="Times New Roman"/>
              </a:rPr>
              <a:t>We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actually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believe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complements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advantages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one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compensate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disadvantages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Symmetric-key </a:t>
            </a:r>
            <a:r>
              <a:rPr sz="2000" dirty="0">
                <a:latin typeface="Times New Roman"/>
                <a:cs typeface="Times New Roman"/>
              </a:rPr>
              <a:t>cryptography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secrecy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Asymmetric-key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cryptography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based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 personal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secrecy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symmetric-key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cryptography,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symbols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permuted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substituted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in asymmetric-key</a:t>
            </a:r>
            <a:r>
              <a:rPr sz="2000" spc="-10" dirty="0">
                <a:latin typeface="Times New Roman"/>
                <a:cs typeface="Times New Roman"/>
              </a:rPr>
              <a:t> cryptography,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manipulated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378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2537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Asymmetric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key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ciphers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6939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Asymmetric-key </a:t>
            </a:r>
            <a:r>
              <a:rPr sz="2000" dirty="0">
                <a:latin typeface="Times New Roman"/>
                <a:cs typeface="Times New Roman"/>
              </a:rPr>
              <a:t>ciphers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sometimes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dirty="0">
                <a:latin typeface="Times New Roman"/>
                <a:cs typeface="Times New Roman"/>
              </a:rPr>
              <a:t> public-key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2537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Asymmetric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key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ciphers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603755"/>
            <a:ext cx="7651750" cy="22824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379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sp>
          <p:nvSpPr>
            <p:cNvPr id="6" name="object 6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81025" y="1119021"/>
            <a:ext cx="8181975" cy="3660140"/>
            <a:chOff x="581025" y="1119021"/>
            <a:chExt cx="8181975" cy="36601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025" y="1314450"/>
              <a:ext cx="8181975" cy="21360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4700" y="1508506"/>
              <a:ext cx="6379972" cy="12965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46891" y="3026661"/>
              <a:ext cx="205104" cy="0"/>
            </a:xfrm>
            <a:custGeom>
              <a:avLst/>
              <a:gdLst/>
              <a:ahLst/>
              <a:cxnLst/>
              <a:rect l="l" t="t" r="r" b="b"/>
              <a:pathLst>
                <a:path w="205104">
                  <a:moveTo>
                    <a:pt x="0" y="0"/>
                  </a:moveTo>
                  <a:lnTo>
                    <a:pt x="204767" y="0"/>
                  </a:lnTo>
                </a:path>
              </a:pathLst>
            </a:custGeom>
            <a:ln w="150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24702" y="2989440"/>
              <a:ext cx="90170" cy="74930"/>
            </a:xfrm>
            <a:custGeom>
              <a:avLst/>
              <a:gdLst/>
              <a:ahLst/>
              <a:cxnLst/>
              <a:rect l="l" t="t" r="r" b="b"/>
              <a:pathLst>
                <a:path w="90170" h="74930">
                  <a:moveTo>
                    <a:pt x="0" y="0"/>
                  </a:moveTo>
                  <a:lnTo>
                    <a:pt x="17971" y="37221"/>
                  </a:lnTo>
                  <a:lnTo>
                    <a:pt x="0" y="74302"/>
                  </a:lnTo>
                  <a:lnTo>
                    <a:pt x="19417" y="63274"/>
                  </a:lnTo>
                  <a:lnTo>
                    <a:pt x="42425" y="53199"/>
                  </a:lnTo>
                  <a:lnTo>
                    <a:pt x="66704" y="44406"/>
                  </a:lnTo>
                  <a:lnTo>
                    <a:pt x="89933" y="37221"/>
                  </a:lnTo>
                  <a:lnTo>
                    <a:pt x="66704" y="29955"/>
                  </a:lnTo>
                  <a:lnTo>
                    <a:pt x="42425" y="21120"/>
                  </a:lnTo>
                  <a:lnTo>
                    <a:pt x="19417" y="11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2755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General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idea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5" dirty="0">
                <a:latin typeface="Times New Roman"/>
                <a:cs typeface="Times New Roman"/>
              </a:rPr>
              <a:t> asymmetric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key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ciphers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9829" y="3107639"/>
            <a:ext cx="130175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60" dirty="0">
                <a:latin typeface="Times New Roman"/>
                <a:cs typeface="Times New Roman"/>
              </a:rPr>
              <a:t>Insecure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170" dirty="0">
                <a:latin typeface="Times New Roman"/>
                <a:cs typeface="Times New Roman"/>
              </a:rPr>
              <a:t>channel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0663" y="3158246"/>
            <a:ext cx="69850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210" dirty="0">
                <a:latin typeface="Times New Roman"/>
                <a:cs typeface="Times New Roman"/>
              </a:rPr>
              <a:t>P</a:t>
            </a:r>
            <a:r>
              <a:rPr sz="1100" spc="105" dirty="0">
                <a:latin typeface="Times New Roman"/>
                <a:cs typeface="Times New Roman"/>
              </a:rPr>
              <a:t>l</a:t>
            </a:r>
            <a:r>
              <a:rPr sz="1100" spc="165" dirty="0">
                <a:latin typeface="Times New Roman"/>
                <a:cs typeface="Times New Roman"/>
              </a:rPr>
              <a:t>a</a:t>
            </a:r>
            <a:r>
              <a:rPr sz="1100" spc="105" dirty="0">
                <a:latin typeface="Times New Roman"/>
                <a:cs typeface="Times New Roman"/>
              </a:rPr>
              <a:t>i</a:t>
            </a:r>
            <a:r>
              <a:rPr sz="1100" spc="190" dirty="0">
                <a:latin typeface="Times New Roman"/>
                <a:cs typeface="Times New Roman"/>
              </a:rPr>
              <a:t>n</a:t>
            </a:r>
            <a:r>
              <a:rPr sz="1100" spc="105" dirty="0">
                <a:latin typeface="Times New Roman"/>
                <a:cs typeface="Times New Roman"/>
              </a:rPr>
              <a:t>t</a:t>
            </a:r>
            <a:r>
              <a:rPr sz="1100" spc="180" dirty="0">
                <a:latin typeface="Times New Roman"/>
                <a:cs typeface="Times New Roman"/>
              </a:rPr>
              <a:t>ex</a:t>
            </a:r>
            <a:r>
              <a:rPr sz="1100" spc="11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13616" y="3159221"/>
            <a:ext cx="69850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210" dirty="0">
                <a:latin typeface="Times New Roman"/>
                <a:cs typeface="Times New Roman"/>
              </a:rPr>
              <a:t>P</a:t>
            </a:r>
            <a:r>
              <a:rPr sz="1100" spc="105" dirty="0">
                <a:latin typeface="Times New Roman"/>
                <a:cs typeface="Times New Roman"/>
              </a:rPr>
              <a:t>l</a:t>
            </a:r>
            <a:r>
              <a:rPr sz="1100" spc="165" dirty="0">
                <a:latin typeface="Times New Roman"/>
                <a:cs typeface="Times New Roman"/>
              </a:rPr>
              <a:t>a</a:t>
            </a:r>
            <a:r>
              <a:rPr sz="1100" spc="105" dirty="0">
                <a:latin typeface="Times New Roman"/>
                <a:cs typeface="Times New Roman"/>
              </a:rPr>
              <a:t>i</a:t>
            </a:r>
            <a:r>
              <a:rPr sz="1100" spc="160" dirty="0">
                <a:latin typeface="Times New Roman"/>
                <a:cs typeface="Times New Roman"/>
              </a:rPr>
              <a:t>ntex</a:t>
            </a:r>
            <a:r>
              <a:rPr sz="1100" spc="11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81822" y="3159221"/>
            <a:ext cx="82423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60" dirty="0">
                <a:latin typeface="Times New Roman"/>
                <a:cs typeface="Times New Roman"/>
              </a:rPr>
              <a:t>Ciphertext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35145" y="3159779"/>
            <a:ext cx="82423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60" dirty="0">
                <a:latin typeface="Times New Roman"/>
                <a:cs typeface="Times New Roman"/>
              </a:rPr>
              <a:t>Ciphertext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41511" y="2886624"/>
            <a:ext cx="5905500" cy="280670"/>
            <a:chOff x="1341511" y="2886624"/>
            <a:chExt cx="5905500" cy="280670"/>
          </a:xfrm>
        </p:grpSpPr>
        <p:sp>
          <p:nvSpPr>
            <p:cNvPr id="22" name="object 22"/>
            <p:cNvSpPr/>
            <p:nvPr/>
          </p:nvSpPr>
          <p:spPr>
            <a:xfrm>
              <a:off x="1942033" y="2947072"/>
              <a:ext cx="880110" cy="220345"/>
            </a:xfrm>
            <a:custGeom>
              <a:avLst/>
              <a:gdLst/>
              <a:ahLst/>
              <a:cxnLst/>
              <a:rect l="l" t="t" r="r" b="b"/>
              <a:pathLst>
                <a:path w="880110" h="220344">
                  <a:moveTo>
                    <a:pt x="879919" y="0"/>
                  </a:moveTo>
                  <a:lnTo>
                    <a:pt x="0" y="0"/>
                  </a:lnTo>
                  <a:lnTo>
                    <a:pt x="0" y="189445"/>
                  </a:lnTo>
                  <a:lnTo>
                    <a:pt x="0" y="219837"/>
                  </a:lnTo>
                  <a:lnTo>
                    <a:pt x="879919" y="219837"/>
                  </a:lnTo>
                  <a:lnTo>
                    <a:pt x="879919" y="189445"/>
                  </a:lnTo>
                  <a:lnTo>
                    <a:pt x="879919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01374" y="2916673"/>
              <a:ext cx="880744" cy="220345"/>
            </a:xfrm>
            <a:custGeom>
              <a:avLst/>
              <a:gdLst/>
              <a:ahLst/>
              <a:cxnLst/>
              <a:rect l="l" t="t" r="r" b="b"/>
              <a:pathLst>
                <a:path w="880744" h="220344">
                  <a:moveTo>
                    <a:pt x="880144" y="0"/>
                  </a:moveTo>
                  <a:lnTo>
                    <a:pt x="0" y="0"/>
                  </a:lnTo>
                  <a:lnTo>
                    <a:pt x="0" y="219841"/>
                  </a:lnTo>
                  <a:lnTo>
                    <a:pt x="880144" y="219841"/>
                  </a:lnTo>
                  <a:lnTo>
                    <a:pt x="880144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01374" y="2916673"/>
              <a:ext cx="880744" cy="220345"/>
            </a:xfrm>
            <a:custGeom>
              <a:avLst/>
              <a:gdLst/>
              <a:ahLst/>
              <a:cxnLst/>
              <a:rect l="l" t="t" r="r" b="b"/>
              <a:pathLst>
                <a:path w="880744" h="220344">
                  <a:moveTo>
                    <a:pt x="0" y="219841"/>
                  </a:moveTo>
                  <a:lnTo>
                    <a:pt x="880144" y="219841"/>
                  </a:lnTo>
                  <a:lnTo>
                    <a:pt x="880144" y="0"/>
                  </a:lnTo>
                  <a:lnTo>
                    <a:pt x="0" y="0"/>
                  </a:lnTo>
                  <a:lnTo>
                    <a:pt x="0" y="219841"/>
                  </a:lnTo>
                  <a:close/>
                </a:path>
              </a:pathLst>
            </a:custGeom>
            <a:ln w="10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46558" y="2942043"/>
              <a:ext cx="900430" cy="220345"/>
            </a:xfrm>
            <a:custGeom>
              <a:avLst/>
              <a:gdLst/>
              <a:ahLst/>
              <a:cxnLst/>
              <a:rect l="l" t="t" r="r" b="b"/>
              <a:pathLst>
                <a:path w="900429" h="220344">
                  <a:moveTo>
                    <a:pt x="900328" y="0"/>
                  </a:moveTo>
                  <a:lnTo>
                    <a:pt x="0" y="0"/>
                  </a:lnTo>
                  <a:lnTo>
                    <a:pt x="0" y="189458"/>
                  </a:lnTo>
                  <a:lnTo>
                    <a:pt x="0" y="219849"/>
                  </a:lnTo>
                  <a:lnTo>
                    <a:pt x="900328" y="219849"/>
                  </a:lnTo>
                  <a:lnTo>
                    <a:pt x="900328" y="189458"/>
                  </a:lnTo>
                  <a:lnTo>
                    <a:pt x="90032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06055" y="2911653"/>
              <a:ext cx="900430" cy="220345"/>
            </a:xfrm>
            <a:custGeom>
              <a:avLst/>
              <a:gdLst/>
              <a:ahLst/>
              <a:cxnLst/>
              <a:rect l="l" t="t" r="r" b="b"/>
              <a:pathLst>
                <a:path w="900429" h="220344">
                  <a:moveTo>
                    <a:pt x="900324" y="0"/>
                  </a:moveTo>
                  <a:lnTo>
                    <a:pt x="0" y="0"/>
                  </a:lnTo>
                  <a:lnTo>
                    <a:pt x="0" y="219841"/>
                  </a:lnTo>
                  <a:lnTo>
                    <a:pt x="900324" y="219841"/>
                  </a:lnTo>
                  <a:lnTo>
                    <a:pt x="900324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06055" y="2911653"/>
              <a:ext cx="900430" cy="220345"/>
            </a:xfrm>
            <a:custGeom>
              <a:avLst/>
              <a:gdLst/>
              <a:ahLst/>
              <a:cxnLst/>
              <a:rect l="l" t="t" r="r" b="b"/>
              <a:pathLst>
                <a:path w="900429" h="220344">
                  <a:moveTo>
                    <a:pt x="0" y="219841"/>
                  </a:moveTo>
                  <a:lnTo>
                    <a:pt x="900324" y="219841"/>
                  </a:lnTo>
                  <a:lnTo>
                    <a:pt x="900324" y="0"/>
                  </a:lnTo>
                  <a:lnTo>
                    <a:pt x="0" y="0"/>
                  </a:lnTo>
                  <a:lnTo>
                    <a:pt x="0" y="219841"/>
                  </a:lnTo>
                  <a:close/>
                </a:path>
              </a:pathLst>
            </a:custGeom>
            <a:ln w="102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47861" y="2892974"/>
              <a:ext cx="283845" cy="262255"/>
            </a:xfrm>
            <a:custGeom>
              <a:avLst/>
              <a:gdLst/>
              <a:ahLst/>
              <a:cxnLst/>
              <a:rect l="l" t="t" r="r" b="b"/>
              <a:pathLst>
                <a:path w="283844" h="262255">
                  <a:moveTo>
                    <a:pt x="213799" y="0"/>
                  </a:moveTo>
                  <a:lnTo>
                    <a:pt x="0" y="0"/>
                  </a:lnTo>
                  <a:lnTo>
                    <a:pt x="0" y="262082"/>
                  </a:lnTo>
                  <a:lnTo>
                    <a:pt x="283499" y="262082"/>
                  </a:lnTo>
                  <a:lnTo>
                    <a:pt x="283499" y="52416"/>
                  </a:lnTo>
                  <a:lnTo>
                    <a:pt x="213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47861" y="2892974"/>
              <a:ext cx="283845" cy="262255"/>
            </a:xfrm>
            <a:custGeom>
              <a:avLst/>
              <a:gdLst/>
              <a:ahLst/>
              <a:cxnLst/>
              <a:rect l="l" t="t" r="r" b="b"/>
              <a:pathLst>
                <a:path w="283844" h="262255">
                  <a:moveTo>
                    <a:pt x="283499" y="262082"/>
                  </a:moveTo>
                  <a:lnTo>
                    <a:pt x="283499" y="52416"/>
                  </a:lnTo>
                  <a:lnTo>
                    <a:pt x="213799" y="0"/>
                  </a:lnTo>
                  <a:lnTo>
                    <a:pt x="0" y="0"/>
                  </a:lnTo>
                  <a:lnTo>
                    <a:pt x="0" y="262082"/>
                  </a:lnTo>
                  <a:lnTo>
                    <a:pt x="283499" y="262082"/>
                  </a:lnTo>
                  <a:close/>
                </a:path>
              </a:pathLst>
            </a:custGeom>
            <a:ln w="11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5769" y="2887083"/>
              <a:ext cx="81483" cy="641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103405" y="2892974"/>
              <a:ext cx="285750" cy="262255"/>
            </a:xfrm>
            <a:custGeom>
              <a:avLst/>
              <a:gdLst/>
              <a:ahLst/>
              <a:cxnLst/>
              <a:rect l="l" t="t" r="r" b="b"/>
              <a:pathLst>
                <a:path w="285750" h="262255">
                  <a:moveTo>
                    <a:pt x="216038" y="0"/>
                  </a:moveTo>
                  <a:lnTo>
                    <a:pt x="0" y="0"/>
                  </a:lnTo>
                  <a:lnTo>
                    <a:pt x="0" y="262082"/>
                  </a:lnTo>
                  <a:lnTo>
                    <a:pt x="285715" y="262082"/>
                  </a:lnTo>
                  <a:lnTo>
                    <a:pt x="285715" y="52416"/>
                  </a:lnTo>
                  <a:lnTo>
                    <a:pt x="216038" y="0"/>
                  </a:lnTo>
                  <a:close/>
                </a:path>
              </a:pathLst>
            </a:custGeom>
            <a:solidFill>
              <a:srgbClr val="BBB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03405" y="2892974"/>
              <a:ext cx="285750" cy="262255"/>
            </a:xfrm>
            <a:custGeom>
              <a:avLst/>
              <a:gdLst/>
              <a:ahLst/>
              <a:cxnLst/>
              <a:rect l="l" t="t" r="r" b="b"/>
              <a:pathLst>
                <a:path w="285750" h="262255">
                  <a:moveTo>
                    <a:pt x="285715" y="262082"/>
                  </a:moveTo>
                  <a:lnTo>
                    <a:pt x="285715" y="52416"/>
                  </a:lnTo>
                  <a:lnTo>
                    <a:pt x="216038" y="0"/>
                  </a:lnTo>
                  <a:lnTo>
                    <a:pt x="0" y="0"/>
                  </a:lnTo>
                  <a:lnTo>
                    <a:pt x="0" y="262082"/>
                  </a:lnTo>
                  <a:lnTo>
                    <a:pt x="285715" y="262082"/>
                  </a:lnTo>
                  <a:close/>
                </a:path>
              </a:pathLst>
            </a:custGeom>
            <a:ln w="116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3552" y="2887082"/>
              <a:ext cx="81461" cy="6420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09082" y="2911780"/>
            <a:ext cx="866775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95" dirty="0">
                <a:latin typeface="Times New Roman"/>
                <a:cs typeface="Times New Roman"/>
              </a:rPr>
              <a:t>Enc</a:t>
            </a:r>
            <a:r>
              <a:rPr sz="1100" spc="125" dirty="0">
                <a:latin typeface="Times New Roman"/>
                <a:cs typeface="Times New Roman"/>
              </a:rPr>
              <a:t>r</a:t>
            </a:r>
            <a:r>
              <a:rPr sz="1100" spc="190" dirty="0">
                <a:latin typeface="Times New Roman"/>
                <a:cs typeface="Times New Roman"/>
              </a:rPr>
              <a:t>yp</a:t>
            </a:r>
            <a:r>
              <a:rPr sz="1100" spc="105" dirty="0">
                <a:latin typeface="Times New Roman"/>
                <a:cs typeface="Times New Roman"/>
              </a:rPr>
              <a:t>ti</a:t>
            </a:r>
            <a:r>
              <a:rPr sz="1100" spc="190" dirty="0">
                <a:latin typeface="Times New Roman"/>
                <a:cs typeface="Times New Roman"/>
              </a:rPr>
              <a:t>o</a:t>
            </a:r>
            <a:r>
              <a:rPr sz="1100" spc="200" dirty="0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46017" y="2886624"/>
            <a:ext cx="2065655" cy="274955"/>
            <a:chOff x="5746017" y="2886624"/>
            <a:chExt cx="2065655" cy="274955"/>
          </a:xfrm>
        </p:grpSpPr>
        <p:sp>
          <p:nvSpPr>
            <p:cNvPr id="36" name="object 36"/>
            <p:cNvSpPr/>
            <p:nvPr/>
          </p:nvSpPr>
          <p:spPr>
            <a:xfrm>
              <a:off x="7519357" y="2892974"/>
              <a:ext cx="285750" cy="262255"/>
            </a:xfrm>
            <a:custGeom>
              <a:avLst/>
              <a:gdLst/>
              <a:ahLst/>
              <a:cxnLst/>
              <a:rect l="l" t="t" r="r" b="b"/>
              <a:pathLst>
                <a:path w="285750" h="262255">
                  <a:moveTo>
                    <a:pt x="216038" y="0"/>
                  </a:moveTo>
                  <a:lnTo>
                    <a:pt x="0" y="0"/>
                  </a:lnTo>
                  <a:lnTo>
                    <a:pt x="0" y="262082"/>
                  </a:lnTo>
                  <a:lnTo>
                    <a:pt x="285715" y="262082"/>
                  </a:lnTo>
                  <a:lnTo>
                    <a:pt x="285715" y="52416"/>
                  </a:lnTo>
                  <a:lnTo>
                    <a:pt x="2160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19357" y="2892974"/>
              <a:ext cx="285750" cy="262255"/>
            </a:xfrm>
            <a:custGeom>
              <a:avLst/>
              <a:gdLst/>
              <a:ahLst/>
              <a:cxnLst/>
              <a:rect l="l" t="t" r="r" b="b"/>
              <a:pathLst>
                <a:path w="285750" h="262255">
                  <a:moveTo>
                    <a:pt x="285715" y="262082"/>
                  </a:moveTo>
                  <a:lnTo>
                    <a:pt x="285715" y="52416"/>
                  </a:lnTo>
                  <a:lnTo>
                    <a:pt x="216038" y="0"/>
                  </a:lnTo>
                  <a:lnTo>
                    <a:pt x="0" y="0"/>
                  </a:lnTo>
                  <a:lnTo>
                    <a:pt x="0" y="262082"/>
                  </a:lnTo>
                  <a:lnTo>
                    <a:pt x="285715" y="262082"/>
                  </a:lnTo>
                  <a:close/>
                </a:path>
              </a:pathLst>
            </a:custGeom>
            <a:ln w="116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9503" y="2887082"/>
              <a:ext cx="81461" cy="642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752367" y="2892974"/>
              <a:ext cx="283845" cy="262255"/>
            </a:xfrm>
            <a:custGeom>
              <a:avLst/>
              <a:gdLst/>
              <a:ahLst/>
              <a:cxnLst/>
              <a:rect l="l" t="t" r="r" b="b"/>
              <a:pathLst>
                <a:path w="283845" h="262255">
                  <a:moveTo>
                    <a:pt x="213753" y="0"/>
                  </a:moveTo>
                  <a:lnTo>
                    <a:pt x="0" y="0"/>
                  </a:lnTo>
                  <a:lnTo>
                    <a:pt x="0" y="262082"/>
                  </a:lnTo>
                  <a:lnTo>
                    <a:pt x="283659" y="262082"/>
                  </a:lnTo>
                  <a:lnTo>
                    <a:pt x="283659" y="52416"/>
                  </a:lnTo>
                  <a:lnTo>
                    <a:pt x="213753" y="0"/>
                  </a:lnTo>
                  <a:close/>
                </a:path>
              </a:pathLst>
            </a:custGeom>
            <a:solidFill>
              <a:srgbClr val="BBB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752367" y="2892974"/>
              <a:ext cx="283845" cy="262255"/>
            </a:xfrm>
            <a:custGeom>
              <a:avLst/>
              <a:gdLst/>
              <a:ahLst/>
              <a:cxnLst/>
              <a:rect l="l" t="t" r="r" b="b"/>
              <a:pathLst>
                <a:path w="283845" h="262255">
                  <a:moveTo>
                    <a:pt x="283659" y="262082"/>
                  </a:moveTo>
                  <a:lnTo>
                    <a:pt x="283659" y="52416"/>
                  </a:lnTo>
                  <a:lnTo>
                    <a:pt x="213753" y="0"/>
                  </a:lnTo>
                  <a:lnTo>
                    <a:pt x="0" y="0"/>
                  </a:lnTo>
                  <a:lnTo>
                    <a:pt x="0" y="262082"/>
                  </a:lnTo>
                  <a:lnTo>
                    <a:pt x="283659" y="262082"/>
                  </a:lnTo>
                  <a:close/>
                </a:path>
              </a:pathLst>
            </a:custGeom>
            <a:ln w="116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60232" y="2887085"/>
              <a:ext cx="81683" cy="6419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317343" y="2907315"/>
            <a:ext cx="876935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70" dirty="0">
                <a:latin typeface="Times New Roman"/>
                <a:cs typeface="Times New Roman"/>
              </a:rPr>
              <a:t>Decryption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631361" y="1885950"/>
            <a:ext cx="4668520" cy="1228725"/>
            <a:chOff x="1631361" y="1885950"/>
            <a:chExt cx="4668520" cy="1228725"/>
          </a:xfrm>
        </p:grpSpPr>
        <p:sp>
          <p:nvSpPr>
            <p:cNvPr id="44" name="object 44"/>
            <p:cNvSpPr/>
            <p:nvPr/>
          </p:nvSpPr>
          <p:spPr>
            <a:xfrm>
              <a:off x="1631361" y="3026661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305" y="0"/>
                  </a:lnTo>
                </a:path>
              </a:pathLst>
            </a:custGeom>
            <a:ln w="150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06933" y="2989440"/>
              <a:ext cx="90170" cy="74930"/>
            </a:xfrm>
            <a:custGeom>
              <a:avLst/>
              <a:gdLst/>
              <a:ahLst/>
              <a:cxnLst/>
              <a:rect l="l" t="t" r="r" b="b"/>
              <a:pathLst>
                <a:path w="90169" h="74930">
                  <a:moveTo>
                    <a:pt x="0" y="0"/>
                  </a:moveTo>
                  <a:lnTo>
                    <a:pt x="17994" y="37221"/>
                  </a:lnTo>
                  <a:lnTo>
                    <a:pt x="0" y="74302"/>
                  </a:lnTo>
                  <a:lnTo>
                    <a:pt x="19114" y="63274"/>
                  </a:lnTo>
                  <a:lnTo>
                    <a:pt x="41600" y="53199"/>
                  </a:lnTo>
                  <a:lnTo>
                    <a:pt x="65772" y="44406"/>
                  </a:lnTo>
                  <a:lnTo>
                    <a:pt x="89941" y="37221"/>
                  </a:lnTo>
                  <a:lnTo>
                    <a:pt x="65772" y="29955"/>
                  </a:lnTo>
                  <a:lnTo>
                    <a:pt x="41600" y="21120"/>
                  </a:lnTo>
                  <a:lnTo>
                    <a:pt x="19114" y="11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21954" y="3026661"/>
              <a:ext cx="213995" cy="0"/>
            </a:xfrm>
            <a:custGeom>
              <a:avLst/>
              <a:gdLst/>
              <a:ahLst/>
              <a:cxnLst/>
              <a:rect l="l" t="t" r="r" b="b"/>
              <a:pathLst>
                <a:path w="213994">
                  <a:moveTo>
                    <a:pt x="0" y="0"/>
                  </a:moveTo>
                  <a:lnTo>
                    <a:pt x="213829" y="0"/>
                  </a:lnTo>
                </a:path>
              </a:pathLst>
            </a:custGeom>
            <a:ln w="150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08751" y="2989440"/>
              <a:ext cx="90170" cy="74930"/>
            </a:xfrm>
            <a:custGeom>
              <a:avLst/>
              <a:gdLst/>
              <a:ahLst/>
              <a:cxnLst/>
              <a:rect l="l" t="t" r="r" b="b"/>
              <a:pathLst>
                <a:path w="90169" h="74930">
                  <a:moveTo>
                    <a:pt x="0" y="0"/>
                  </a:moveTo>
                  <a:lnTo>
                    <a:pt x="18047" y="37221"/>
                  </a:lnTo>
                  <a:lnTo>
                    <a:pt x="0" y="74302"/>
                  </a:lnTo>
                  <a:lnTo>
                    <a:pt x="19463" y="63274"/>
                  </a:lnTo>
                  <a:lnTo>
                    <a:pt x="42510" y="53199"/>
                  </a:lnTo>
                  <a:lnTo>
                    <a:pt x="66843" y="44406"/>
                  </a:lnTo>
                  <a:lnTo>
                    <a:pt x="90161" y="37221"/>
                  </a:lnTo>
                  <a:lnTo>
                    <a:pt x="66843" y="29955"/>
                  </a:lnTo>
                  <a:lnTo>
                    <a:pt x="42510" y="21120"/>
                  </a:lnTo>
                  <a:lnTo>
                    <a:pt x="19463" y="11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295542" y="3026661"/>
              <a:ext cx="387350" cy="0"/>
            </a:xfrm>
            <a:custGeom>
              <a:avLst/>
              <a:gdLst/>
              <a:ahLst/>
              <a:cxnLst/>
              <a:rect l="l" t="t" r="r" b="b"/>
              <a:pathLst>
                <a:path w="387350">
                  <a:moveTo>
                    <a:pt x="0" y="0"/>
                  </a:moveTo>
                  <a:lnTo>
                    <a:pt x="387147" y="0"/>
                  </a:lnTo>
                </a:path>
              </a:pathLst>
            </a:custGeom>
            <a:ln w="150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5657" y="2989440"/>
              <a:ext cx="89933" cy="7430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036027" y="3026661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351" y="0"/>
                  </a:lnTo>
                </a:path>
              </a:pathLst>
            </a:custGeom>
            <a:ln w="150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09345" y="2989440"/>
              <a:ext cx="90170" cy="74930"/>
            </a:xfrm>
            <a:custGeom>
              <a:avLst/>
              <a:gdLst/>
              <a:ahLst/>
              <a:cxnLst/>
              <a:rect l="l" t="t" r="r" b="b"/>
              <a:pathLst>
                <a:path w="90170" h="74930">
                  <a:moveTo>
                    <a:pt x="0" y="0"/>
                  </a:moveTo>
                  <a:lnTo>
                    <a:pt x="18047" y="37221"/>
                  </a:lnTo>
                  <a:lnTo>
                    <a:pt x="0" y="74302"/>
                  </a:lnTo>
                  <a:lnTo>
                    <a:pt x="19459" y="63274"/>
                  </a:lnTo>
                  <a:lnTo>
                    <a:pt x="42482" y="53199"/>
                  </a:lnTo>
                  <a:lnTo>
                    <a:pt x="66746" y="44406"/>
                  </a:lnTo>
                  <a:lnTo>
                    <a:pt x="89933" y="37221"/>
                  </a:lnTo>
                  <a:lnTo>
                    <a:pt x="66746" y="29955"/>
                  </a:lnTo>
                  <a:lnTo>
                    <a:pt x="42482" y="21120"/>
                  </a:lnTo>
                  <a:lnTo>
                    <a:pt x="19459" y="11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611" y="2945391"/>
              <a:ext cx="1408931" cy="16240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886611" y="2945391"/>
              <a:ext cx="1409065" cy="162560"/>
            </a:xfrm>
            <a:custGeom>
              <a:avLst/>
              <a:gdLst/>
              <a:ahLst/>
              <a:cxnLst/>
              <a:rect l="l" t="t" r="r" b="b"/>
              <a:pathLst>
                <a:path w="1409064" h="162560">
                  <a:moveTo>
                    <a:pt x="0" y="162405"/>
                  </a:moveTo>
                  <a:lnTo>
                    <a:pt x="791117" y="162405"/>
                  </a:lnTo>
                  <a:lnTo>
                    <a:pt x="1197367" y="162405"/>
                  </a:lnTo>
                  <a:lnTo>
                    <a:pt x="1347037" y="162405"/>
                  </a:lnTo>
                  <a:lnTo>
                    <a:pt x="1368419" y="162405"/>
                  </a:lnTo>
                  <a:lnTo>
                    <a:pt x="1384258" y="156138"/>
                  </a:lnTo>
                  <a:lnTo>
                    <a:pt x="1397128" y="138931"/>
                  </a:lnTo>
                  <a:lnTo>
                    <a:pt x="1405771" y="113178"/>
                  </a:lnTo>
                  <a:lnTo>
                    <a:pt x="1408931" y="81270"/>
                  </a:lnTo>
                  <a:lnTo>
                    <a:pt x="1405771" y="49989"/>
                  </a:lnTo>
                  <a:lnTo>
                    <a:pt x="1397128" y="24117"/>
                  </a:lnTo>
                  <a:lnTo>
                    <a:pt x="1384258" y="6504"/>
                  </a:lnTo>
                  <a:lnTo>
                    <a:pt x="1368419" y="0"/>
                  </a:lnTo>
                  <a:lnTo>
                    <a:pt x="577301" y="0"/>
                  </a:lnTo>
                  <a:lnTo>
                    <a:pt x="171052" y="0"/>
                  </a:lnTo>
                  <a:lnTo>
                    <a:pt x="21381" y="0"/>
                  </a:lnTo>
                  <a:lnTo>
                    <a:pt x="0" y="0"/>
                  </a:lnTo>
                </a:path>
              </a:pathLst>
            </a:custGeom>
            <a:ln w="10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37212" y="2938865"/>
              <a:ext cx="96436" cy="1754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389121" y="3026661"/>
              <a:ext cx="387350" cy="0"/>
            </a:xfrm>
            <a:custGeom>
              <a:avLst/>
              <a:gdLst/>
              <a:ahLst/>
              <a:cxnLst/>
              <a:rect l="l" t="t" r="r" b="b"/>
              <a:pathLst>
                <a:path w="387350">
                  <a:moveTo>
                    <a:pt x="0" y="0"/>
                  </a:moveTo>
                  <a:lnTo>
                    <a:pt x="387147" y="0"/>
                  </a:lnTo>
                </a:path>
              </a:pathLst>
            </a:custGeom>
            <a:ln w="150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49312" y="2989440"/>
              <a:ext cx="89933" cy="7430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181600" y="1885950"/>
              <a:ext cx="228600" cy="171450"/>
            </a:xfrm>
            <a:custGeom>
              <a:avLst/>
              <a:gdLst/>
              <a:ahLst/>
              <a:cxnLst/>
              <a:rect l="l" t="t" r="r" b="b"/>
              <a:pathLst>
                <a:path w="228600" h="171450">
                  <a:moveTo>
                    <a:pt x="228600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228600" y="17145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380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sp>
          <p:nvSpPr>
            <p:cNvPr id="6" name="object 6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95275" y="1119021"/>
            <a:ext cx="8620125" cy="3660140"/>
            <a:chOff x="295275" y="1119021"/>
            <a:chExt cx="8620125" cy="36601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275" y="1610918"/>
              <a:ext cx="8620125" cy="2552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8126" y="1953894"/>
              <a:ext cx="5484749" cy="16846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85925" y="3716438"/>
              <a:ext cx="1520190" cy="276860"/>
            </a:xfrm>
            <a:custGeom>
              <a:avLst/>
              <a:gdLst/>
              <a:ahLst/>
              <a:cxnLst/>
              <a:rect l="l" t="t" r="r" b="b"/>
              <a:pathLst>
                <a:path w="1520189" h="276860">
                  <a:moveTo>
                    <a:pt x="1519631" y="0"/>
                  </a:moveTo>
                  <a:lnTo>
                    <a:pt x="0" y="0"/>
                  </a:lnTo>
                  <a:lnTo>
                    <a:pt x="0" y="243306"/>
                  </a:lnTo>
                  <a:lnTo>
                    <a:pt x="0" y="276275"/>
                  </a:lnTo>
                  <a:lnTo>
                    <a:pt x="1519631" y="276275"/>
                  </a:lnTo>
                  <a:lnTo>
                    <a:pt x="1519631" y="243306"/>
                  </a:lnTo>
                  <a:lnTo>
                    <a:pt x="1519631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8757" y="3725509"/>
              <a:ext cx="2034198" cy="1976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78757" y="3725509"/>
              <a:ext cx="2034539" cy="198120"/>
            </a:xfrm>
            <a:custGeom>
              <a:avLst/>
              <a:gdLst/>
              <a:ahLst/>
              <a:cxnLst/>
              <a:rect l="l" t="t" r="r" b="b"/>
              <a:pathLst>
                <a:path w="2034539" h="198120">
                  <a:moveTo>
                    <a:pt x="0" y="197645"/>
                  </a:moveTo>
                  <a:lnTo>
                    <a:pt x="1146439" y="197645"/>
                  </a:lnTo>
                  <a:lnTo>
                    <a:pt x="1735151" y="197645"/>
                  </a:lnTo>
                  <a:lnTo>
                    <a:pt x="1952045" y="197645"/>
                  </a:lnTo>
                  <a:lnTo>
                    <a:pt x="1983030" y="197645"/>
                  </a:lnTo>
                  <a:lnTo>
                    <a:pt x="2003385" y="189935"/>
                  </a:lnTo>
                  <a:lnTo>
                    <a:pt x="2019601" y="168857"/>
                  </a:lnTo>
                  <a:lnTo>
                    <a:pt x="2030323" y="137486"/>
                  </a:lnTo>
                  <a:lnTo>
                    <a:pt x="2034198" y="98899"/>
                  </a:lnTo>
                  <a:lnTo>
                    <a:pt x="2030323" y="60289"/>
                  </a:lnTo>
                  <a:lnTo>
                    <a:pt x="2019601" y="28865"/>
                  </a:lnTo>
                  <a:lnTo>
                    <a:pt x="2003385" y="7733"/>
                  </a:lnTo>
                  <a:lnTo>
                    <a:pt x="1983030" y="0"/>
                  </a:lnTo>
                  <a:lnTo>
                    <a:pt x="836590" y="0"/>
                  </a:lnTo>
                  <a:lnTo>
                    <a:pt x="247878" y="0"/>
                  </a:lnTo>
                  <a:lnTo>
                    <a:pt x="30984" y="0"/>
                  </a:lnTo>
                  <a:lnTo>
                    <a:pt x="0" y="0"/>
                  </a:lnTo>
                </a:path>
              </a:pathLst>
            </a:custGeom>
            <a:ln w="109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0354" y="3718440"/>
              <a:ext cx="116639" cy="21178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2501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Encryption,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decryption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key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RSA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88445" y="3457703"/>
            <a:ext cx="113601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195" dirty="0">
                <a:latin typeface="Times New Roman"/>
                <a:cs typeface="Times New Roman"/>
              </a:rPr>
              <a:t>C: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70" dirty="0">
                <a:latin typeface="Times New Roman"/>
                <a:cs typeface="Times New Roman"/>
              </a:rPr>
              <a:t>Ciphertext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3917" y="3941600"/>
            <a:ext cx="93662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180" dirty="0">
                <a:latin typeface="Times New Roman"/>
                <a:cs typeface="Times New Roman"/>
              </a:rPr>
              <a:t>Encryption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7192" y="3959144"/>
            <a:ext cx="94805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180" dirty="0">
                <a:latin typeface="Times New Roman"/>
                <a:cs typeface="Times New Roman"/>
              </a:rPr>
              <a:t>Decryption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42026" y="3683468"/>
            <a:ext cx="1520190" cy="276860"/>
          </a:xfrm>
          <a:prstGeom prst="rect">
            <a:avLst/>
          </a:prstGeom>
          <a:solidFill>
            <a:srgbClr val="FFF100"/>
          </a:solidFill>
          <a:ln w="11098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290"/>
              </a:spcBef>
            </a:pPr>
            <a:r>
              <a:rPr sz="1200" spc="280" dirty="0">
                <a:latin typeface="Times New Roman"/>
                <a:cs typeface="Times New Roman"/>
              </a:rPr>
              <a:t>C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240" dirty="0">
                <a:latin typeface="Times New Roman"/>
                <a:cs typeface="Times New Roman"/>
              </a:rPr>
              <a:t>=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254" dirty="0">
                <a:latin typeface="Times New Roman"/>
                <a:cs typeface="Times New Roman"/>
              </a:rPr>
              <a:t>P</a:t>
            </a:r>
            <a:r>
              <a:rPr sz="1800" spc="382" baseline="20833" dirty="0">
                <a:latin typeface="Times New Roman"/>
                <a:cs typeface="Times New Roman"/>
              </a:rPr>
              <a:t>e</a:t>
            </a:r>
            <a:r>
              <a:rPr sz="1800" spc="120" baseline="20833" dirty="0">
                <a:latin typeface="Times New Roman"/>
                <a:cs typeface="Times New Roman"/>
              </a:rPr>
              <a:t> </a:t>
            </a:r>
            <a:r>
              <a:rPr sz="1200" spc="240" dirty="0">
                <a:latin typeface="Times New Roman"/>
                <a:cs typeface="Times New Roman"/>
              </a:rPr>
              <a:t>mod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i="1" spc="21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9099" y="3717345"/>
            <a:ext cx="14033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235" dirty="0">
                <a:latin typeface="Times New Roman"/>
                <a:cs typeface="Times New Roman"/>
              </a:rPr>
              <a:t>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7987" y="3895177"/>
            <a:ext cx="75438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225" dirty="0">
                <a:latin typeface="Times New Roman"/>
                <a:cs typeface="Times New Roman"/>
              </a:rPr>
              <a:t>P</a:t>
            </a:r>
            <a:r>
              <a:rPr sz="1200" spc="135" dirty="0">
                <a:latin typeface="Times New Roman"/>
                <a:cs typeface="Times New Roman"/>
              </a:rPr>
              <a:t>lai</a:t>
            </a:r>
            <a:r>
              <a:rPr sz="1200" spc="200" dirty="0">
                <a:latin typeface="Times New Roman"/>
                <a:cs typeface="Times New Roman"/>
              </a:rPr>
              <a:t>n</a:t>
            </a:r>
            <a:r>
              <a:rPr sz="1200" spc="145" dirty="0">
                <a:latin typeface="Times New Roman"/>
                <a:cs typeface="Times New Roman"/>
              </a:rPr>
              <a:t>te</a:t>
            </a:r>
            <a:r>
              <a:rPr sz="1200" spc="200" dirty="0">
                <a:latin typeface="Times New Roman"/>
                <a:cs typeface="Times New Roman"/>
              </a:rPr>
              <a:t>x</a:t>
            </a:r>
            <a:r>
              <a:rPr sz="1200" spc="114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36623" y="3710843"/>
            <a:ext cx="14033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235" dirty="0">
                <a:latin typeface="Times New Roman"/>
                <a:cs typeface="Times New Roman"/>
              </a:rPr>
              <a:t>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25485" y="3888374"/>
            <a:ext cx="75438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225" dirty="0">
                <a:latin typeface="Times New Roman"/>
                <a:cs typeface="Times New Roman"/>
              </a:rPr>
              <a:t>P</a:t>
            </a:r>
            <a:r>
              <a:rPr sz="1200" spc="135" dirty="0">
                <a:latin typeface="Times New Roman"/>
                <a:cs typeface="Times New Roman"/>
              </a:rPr>
              <a:t>lai</a:t>
            </a:r>
            <a:r>
              <a:rPr sz="1200" spc="200" dirty="0">
                <a:latin typeface="Times New Roman"/>
                <a:cs typeface="Times New Roman"/>
              </a:rPr>
              <a:t>n</a:t>
            </a:r>
            <a:r>
              <a:rPr sz="1200" spc="145" dirty="0">
                <a:latin typeface="Times New Roman"/>
                <a:cs typeface="Times New Roman"/>
              </a:rPr>
              <a:t>te</a:t>
            </a:r>
            <a:r>
              <a:rPr sz="1200" spc="200" dirty="0">
                <a:latin typeface="Times New Roman"/>
                <a:cs typeface="Times New Roman"/>
              </a:rPr>
              <a:t>x</a:t>
            </a:r>
            <a:r>
              <a:rPr sz="1200" spc="114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98122" y="3774956"/>
            <a:ext cx="6817995" cy="92075"/>
            <a:chOff x="1198122" y="3774956"/>
            <a:chExt cx="6817995" cy="92075"/>
          </a:xfrm>
        </p:grpSpPr>
        <p:sp>
          <p:nvSpPr>
            <p:cNvPr id="27" name="object 27"/>
            <p:cNvSpPr/>
            <p:nvPr/>
          </p:nvSpPr>
          <p:spPr>
            <a:xfrm>
              <a:off x="1198122" y="3820623"/>
              <a:ext cx="365760" cy="0"/>
            </a:xfrm>
            <a:custGeom>
              <a:avLst/>
              <a:gdLst/>
              <a:ahLst/>
              <a:cxnLst/>
              <a:rect l="l" t="t" r="r" b="b"/>
              <a:pathLst>
                <a:path w="365759">
                  <a:moveTo>
                    <a:pt x="365748" y="0"/>
                  </a:moveTo>
                  <a:lnTo>
                    <a:pt x="0" y="0"/>
                  </a:lnTo>
                </a:path>
              </a:pathLst>
            </a:custGeom>
            <a:ln w="163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2179" y="3774956"/>
              <a:ext cx="109847" cy="914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210426" y="3820623"/>
              <a:ext cx="236854" cy="0"/>
            </a:xfrm>
            <a:custGeom>
              <a:avLst/>
              <a:gdLst/>
              <a:ahLst/>
              <a:cxnLst/>
              <a:rect l="l" t="t" r="r" b="b"/>
              <a:pathLst>
                <a:path w="236854">
                  <a:moveTo>
                    <a:pt x="236530" y="0"/>
                  </a:moveTo>
                  <a:lnTo>
                    <a:pt x="0" y="0"/>
                  </a:lnTo>
                </a:path>
              </a:pathLst>
            </a:custGeom>
            <a:ln w="163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15265" y="3774956"/>
              <a:ext cx="109855" cy="92075"/>
            </a:xfrm>
            <a:custGeom>
              <a:avLst/>
              <a:gdLst/>
              <a:ahLst/>
              <a:cxnLst/>
              <a:rect l="l" t="t" r="r" b="b"/>
              <a:pathLst>
                <a:path w="109854" h="92075">
                  <a:moveTo>
                    <a:pt x="0" y="0"/>
                  </a:moveTo>
                  <a:lnTo>
                    <a:pt x="21952" y="45667"/>
                  </a:lnTo>
                  <a:lnTo>
                    <a:pt x="0" y="91488"/>
                  </a:lnTo>
                  <a:lnTo>
                    <a:pt x="23312" y="78163"/>
                  </a:lnTo>
                  <a:lnTo>
                    <a:pt x="51189" y="65858"/>
                  </a:lnTo>
                  <a:lnTo>
                    <a:pt x="80892" y="54912"/>
                  </a:lnTo>
                  <a:lnTo>
                    <a:pt x="109682" y="45667"/>
                  </a:lnTo>
                  <a:lnTo>
                    <a:pt x="80892" y="37278"/>
                  </a:lnTo>
                  <a:lnTo>
                    <a:pt x="51189" y="26295"/>
                  </a:lnTo>
                  <a:lnTo>
                    <a:pt x="23312" y="13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12955" y="3820623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380628" y="0"/>
                  </a:moveTo>
                  <a:lnTo>
                    <a:pt x="0" y="0"/>
                  </a:lnTo>
                </a:path>
              </a:pathLst>
            </a:custGeom>
            <a:ln w="163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1892" y="3774956"/>
              <a:ext cx="109599" cy="9148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644761" y="3820623"/>
              <a:ext cx="293370" cy="0"/>
            </a:xfrm>
            <a:custGeom>
              <a:avLst/>
              <a:gdLst/>
              <a:ahLst/>
              <a:cxnLst/>
              <a:rect l="l" t="t" r="r" b="b"/>
              <a:pathLst>
                <a:path w="293370">
                  <a:moveTo>
                    <a:pt x="292816" y="0"/>
                  </a:moveTo>
                  <a:lnTo>
                    <a:pt x="0" y="0"/>
                  </a:lnTo>
                </a:path>
              </a:pathLst>
            </a:custGeom>
            <a:ln w="163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5720" y="3774956"/>
              <a:ext cx="109847" cy="9148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078837" y="3683468"/>
            <a:ext cx="1520190" cy="276860"/>
          </a:xfrm>
          <a:prstGeom prst="rect">
            <a:avLst/>
          </a:prstGeom>
          <a:solidFill>
            <a:srgbClr val="FFF100"/>
          </a:solidFill>
          <a:ln w="11098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290"/>
              </a:spcBef>
            </a:pPr>
            <a:r>
              <a:rPr sz="1200" spc="235" dirty="0">
                <a:latin typeface="Times New Roman"/>
                <a:cs typeface="Times New Roman"/>
              </a:rPr>
              <a:t>P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235" dirty="0">
                <a:latin typeface="Times New Roman"/>
                <a:cs typeface="Times New Roman"/>
              </a:rPr>
              <a:t>=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290" dirty="0">
                <a:latin typeface="Times New Roman"/>
                <a:cs typeface="Times New Roman"/>
              </a:rPr>
              <a:t>C</a:t>
            </a:r>
            <a:r>
              <a:rPr sz="1800" spc="434" baseline="20833" dirty="0">
                <a:latin typeface="Times New Roman"/>
                <a:cs typeface="Times New Roman"/>
              </a:rPr>
              <a:t>d</a:t>
            </a:r>
            <a:r>
              <a:rPr sz="1800" spc="112" baseline="20833" dirty="0">
                <a:latin typeface="Times New Roman"/>
                <a:cs typeface="Times New Roman"/>
              </a:rPr>
              <a:t> </a:t>
            </a:r>
            <a:r>
              <a:rPr sz="1200" spc="245" dirty="0">
                <a:latin typeface="Times New Roman"/>
                <a:cs typeface="Times New Roman"/>
              </a:rPr>
              <a:t>mod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i="1" spc="21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381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85" rIns="0" bIns="0" rtlCol="0">
            <a:spAutoFit/>
          </a:bodyPr>
          <a:lstStyle/>
          <a:p>
            <a:pPr marL="293370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For</a:t>
            </a:r>
            <a:r>
              <a:rPr spc="75" dirty="0"/>
              <a:t> </a:t>
            </a:r>
            <a:r>
              <a:rPr spc="-5" dirty="0"/>
              <a:t>the</a:t>
            </a:r>
            <a:r>
              <a:rPr spc="85" dirty="0"/>
              <a:t> </a:t>
            </a:r>
            <a:r>
              <a:rPr spc="-5" dirty="0"/>
              <a:t>sake</a:t>
            </a:r>
            <a:r>
              <a:rPr spc="70" dirty="0"/>
              <a:t> </a:t>
            </a:r>
            <a:r>
              <a:rPr spc="-5" dirty="0"/>
              <a:t>of</a:t>
            </a:r>
            <a:r>
              <a:rPr spc="65" dirty="0"/>
              <a:t> </a:t>
            </a:r>
            <a:r>
              <a:rPr spc="-5" dirty="0"/>
              <a:t>demonstration,</a:t>
            </a:r>
            <a:r>
              <a:rPr spc="85" dirty="0"/>
              <a:t> </a:t>
            </a:r>
            <a:r>
              <a:rPr spc="-5" dirty="0"/>
              <a:t>let</a:t>
            </a:r>
            <a:r>
              <a:rPr spc="75" dirty="0"/>
              <a:t> </a:t>
            </a:r>
            <a:r>
              <a:rPr spc="-5" dirty="0"/>
              <a:t>Bob</a:t>
            </a:r>
            <a:r>
              <a:rPr spc="85" dirty="0"/>
              <a:t> </a:t>
            </a:r>
            <a:r>
              <a:rPr spc="-5" dirty="0"/>
              <a:t>choose</a:t>
            </a:r>
            <a:r>
              <a:rPr spc="65" dirty="0"/>
              <a:t> </a:t>
            </a:r>
            <a:r>
              <a:rPr dirty="0"/>
              <a:t>7</a:t>
            </a:r>
            <a:r>
              <a:rPr spc="85" dirty="0"/>
              <a:t> </a:t>
            </a:r>
            <a:r>
              <a:rPr spc="-5" dirty="0"/>
              <a:t>and</a:t>
            </a:r>
            <a:r>
              <a:rPr spc="80" dirty="0"/>
              <a:t> </a:t>
            </a:r>
            <a:r>
              <a:rPr spc="-40" dirty="0"/>
              <a:t>11</a:t>
            </a:r>
            <a:r>
              <a:rPr spc="90" dirty="0"/>
              <a:t> </a:t>
            </a:r>
            <a:r>
              <a:rPr spc="-5" dirty="0"/>
              <a:t>as</a:t>
            </a:r>
            <a:r>
              <a:rPr spc="60" dirty="0"/>
              <a:t> </a:t>
            </a:r>
            <a:r>
              <a:rPr dirty="0"/>
              <a:t>p</a:t>
            </a:r>
            <a:r>
              <a:rPr spc="75" dirty="0"/>
              <a:t> </a:t>
            </a:r>
            <a:r>
              <a:rPr dirty="0"/>
              <a:t>and</a:t>
            </a:r>
            <a:r>
              <a:rPr spc="75" dirty="0"/>
              <a:t> </a:t>
            </a:r>
            <a:r>
              <a:rPr dirty="0"/>
              <a:t>q</a:t>
            </a:r>
            <a:r>
              <a:rPr spc="85" dirty="0"/>
              <a:t> </a:t>
            </a:r>
            <a:r>
              <a:rPr spc="-5" dirty="0"/>
              <a:t>and</a:t>
            </a:r>
            <a:r>
              <a:rPr spc="75" dirty="0"/>
              <a:t> </a:t>
            </a:r>
            <a:r>
              <a:rPr spc="-5" dirty="0"/>
              <a:t>calculate </a:t>
            </a:r>
            <a:r>
              <a:rPr spc="-484" dirty="0"/>
              <a:t> </a:t>
            </a:r>
            <a:r>
              <a:rPr dirty="0"/>
              <a:t>n</a:t>
            </a:r>
            <a:r>
              <a:rPr spc="-10" dirty="0"/>
              <a:t> </a:t>
            </a:r>
            <a:r>
              <a:rPr dirty="0"/>
              <a:t>=</a:t>
            </a:r>
            <a:r>
              <a:rPr spc="-10" dirty="0"/>
              <a:t> </a:t>
            </a:r>
            <a:r>
              <a:rPr dirty="0"/>
              <a:t>7</a:t>
            </a:r>
            <a:r>
              <a:rPr spc="-5" dirty="0"/>
              <a:t> </a:t>
            </a:r>
            <a:r>
              <a:rPr dirty="0"/>
              <a:t>× </a:t>
            </a:r>
            <a:r>
              <a:rPr spc="-35" dirty="0"/>
              <a:t>11</a:t>
            </a:r>
            <a:r>
              <a:rPr spc="-1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spc="5" dirty="0"/>
              <a:t>77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</a:t>
            </a:r>
            <a:r>
              <a:rPr spc="45" dirty="0"/>
              <a:t> </a:t>
            </a:r>
            <a:r>
              <a:rPr spc="-5" dirty="0"/>
              <a:t>value</a:t>
            </a:r>
            <a:r>
              <a:rPr spc="40" dirty="0"/>
              <a:t> </a:t>
            </a:r>
            <a:r>
              <a:rPr spc="-5" dirty="0"/>
              <a:t>of</a:t>
            </a:r>
            <a:r>
              <a:rPr spc="45" dirty="0"/>
              <a:t> </a:t>
            </a:r>
            <a:r>
              <a:rPr spc="-5" dirty="0"/>
              <a:t>φ(n)</a:t>
            </a:r>
            <a:r>
              <a:rPr spc="40" dirty="0"/>
              <a:t> </a:t>
            </a:r>
            <a:r>
              <a:rPr dirty="0"/>
              <a:t>=</a:t>
            </a:r>
            <a:r>
              <a:rPr spc="25" dirty="0"/>
              <a:t> </a:t>
            </a:r>
            <a:r>
              <a:rPr spc="-5" dirty="0"/>
              <a:t>(7</a:t>
            </a:r>
            <a:r>
              <a:rPr spc="50" dirty="0"/>
              <a:t> </a:t>
            </a:r>
            <a:r>
              <a:rPr dirty="0"/>
              <a:t>−</a:t>
            </a:r>
            <a:r>
              <a:rPr spc="35" dirty="0"/>
              <a:t> </a:t>
            </a:r>
            <a:r>
              <a:rPr spc="-20" dirty="0"/>
              <a:t>1)(11</a:t>
            </a:r>
            <a:r>
              <a:rPr spc="45" dirty="0"/>
              <a:t> </a:t>
            </a:r>
            <a:r>
              <a:rPr dirty="0"/>
              <a:t>−</a:t>
            </a:r>
            <a:r>
              <a:rPr spc="40" dirty="0"/>
              <a:t> </a:t>
            </a:r>
            <a:r>
              <a:rPr spc="-5" dirty="0"/>
              <a:t>1),</a:t>
            </a:r>
            <a:r>
              <a:rPr spc="30" dirty="0"/>
              <a:t> </a:t>
            </a:r>
            <a:r>
              <a:rPr spc="-5" dirty="0"/>
              <a:t>or</a:t>
            </a:r>
            <a:r>
              <a:rPr spc="40" dirty="0"/>
              <a:t> </a:t>
            </a:r>
            <a:r>
              <a:rPr dirty="0"/>
              <a:t>60.</a:t>
            </a:r>
            <a:r>
              <a:rPr spc="45" dirty="0"/>
              <a:t> </a:t>
            </a:r>
            <a:r>
              <a:rPr spc="-5" dirty="0"/>
              <a:t>If</a:t>
            </a:r>
            <a:r>
              <a:rPr spc="40" dirty="0"/>
              <a:t> </a:t>
            </a:r>
            <a:r>
              <a:rPr dirty="0"/>
              <a:t>he</a:t>
            </a:r>
            <a:r>
              <a:rPr spc="40" dirty="0"/>
              <a:t> </a:t>
            </a:r>
            <a:r>
              <a:rPr spc="-5" dirty="0"/>
              <a:t>chooses</a:t>
            </a:r>
            <a:r>
              <a:rPr spc="40" dirty="0"/>
              <a:t> </a:t>
            </a:r>
            <a:r>
              <a:rPr dirty="0"/>
              <a:t>e</a:t>
            </a:r>
            <a:r>
              <a:rPr spc="35" dirty="0"/>
              <a:t> </a:t>
            </a:r>
            <a:r>
              <a:rPr spc="-5" dirty="0"/>
              <a:t>to</a:t>
            </a:r>
            <a:r>
              <a:rPr spc="50" dirty="0"/>
              <a:t> </a:t>
            </a:r>
            <a:r>
              <a:rPr dirty="0"/>
              <a:t>be</a:t>
            </a:r>
            <a:r>
              <a:rPr spc="25" dirty="0"/>
              <a:t> </a:t>
            </a:r>
            <a:r>
              <a:rPr dirty="0"/>
              <a:t>13,</a:t>
            </a:r>
            <a:r>
              <a:rPr spc="40" dirty="0"/>
              <a:t> </a:t>
            </a:r>
            <a:r>
              <a:rPr spc="-5" dirty="0"/>
              <a:t>then</a:t>
            </a:r>
            <a:r>
              <a:rPr spc="40" dirty="0"/>
              <a:t> </a:t>
            </a:r>
            <a:r>
              <a:rPr dirty="0"/>
              <a:t>d</a:t>
            </a:r>
            <a:r>
              <a:rPr spc="45" dirty="0"/>
              <a:t> </a:t>
            </a:r>
            <a:r>
              <a:rPr spc="-5" dirty="0"/>
              <a:t>is</a:t>
            </a:r>
            <a:r>
              <a:rPr spc="25" dirty="0"/>
              <a:t> </a:t>
            </a:r>
            <a:r>
              <a:rPr spc="-5" dirty="0"/>
              <a:t>37.</a:t>
            </a:r>
          </a:p>
          <a:p>
            <a:pPr marL="293370">
              <a:lnSpc>
                <a:spcPct val="100000"/>
              </a:lnSpc>
            </a:pPr>
            <a:r>
              <a:rPr dirty="0"/>
              <a:t>Note</a:t>
            </a:r>
            <a:r>
              <a:rPr spc="-25" dirty="0"/>
              <a:t> </a:t>
            </a:r>
            <a:r>
              <a:rPr dirty="0"/>
              <a:t>that</a:t>
            </a:r>
            <a:r>
              <a:rPr spc="-35" dirty="0"/>
              <a:t> </a:t>
            </a:r>
            <a:r>
              <a:rPr dirty="0"/>
              <a:t>e</a:t>
            </a:r>
            <a:r>
              <a:rPr spc="-5" dirty="0"/>
              <a:t> </a:t>
            </a:r>
            <a:r>
              <a:rPr dirty="0"/>
              <a:t>×</a:t>
            </a:r>
            <a:r>
              <a:rPr spc="-20" dirty="0"/>
              <a:t> </a:t>
            </a:r>
            <a:r>
              <a:rPr dirty="0"/>
              <a:t>d</a:t>
            </a:r>
            <a:r>
              <a:rPr spc="-10" dirty="0"/>
              <a:t> </a:t>
            </a:r>
            <a:r>
              <a:rPr spc="-5" dirty="0"/>
              <a:t>mod</a:t>
            </a:r>
            <a:r>
              <a:rPr spc="10" dirty="0"/>
              <a:t> </a:t>
            </a:r>
            <a:r>
              <a:rPr dirty="0"/>
              <a:t>60</a:t>
            </a:r>
            <a:r>
              <a:rPr spc="-25" dirty="0"/>
              <a:t> </a:t>
            </a:r>
            <a:r>
              <a:rPr dirty="0"/>
              <a:t>=</a:t>
            </a:r>
            <a:r>
              <a:rPr spc="-5" dirty="0"/>
              <a:t> </a:t>
            </a:r>
            <a:r>
              <a:rPr dirty="0"/>
              <a:t>1</a:t>
            </a:r>
          </a:p>
          <a:p>
            <a:pPr marL="293370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5" dirty="0"/>
              <a:t>Now</a:t>
            </a:r>
            <a:r>
              <a:rPr spc="10" dirty="0"/>
              <a:t> </a:t>
            </a:r>
            <a:r>
              <a:rPr spc="-5" dirty="0"/>
              <a:t>imagine</a:t>
            </a:r>
            <a:r>
              <a:rPr dirty="0"/>
              <a:t> </a:t>
            </a:r>
            <a:r>
              <a:rPr spc="-5" dirty="0"/>
              <a:t>that</a:t>
            </a:r>
            <a:r>
              <a:rPr spc="5" dirty="0"/>
              <a:t> </a:t>
            </a:r>
            <a:r>
              <a:rPr spc="-5" dirty="0"/>
              <a:t>Alice</a:t>
            </a:r>
            <a:r>
              <a:rPr spc="5" dirty="0"/>
              <a:t> </a:t>
            </a:r>
            <a:r>
              <a:rPr spc="-5" dirty="0"/>
              <a:t>wants</a:t>
            </a:r>
            <a:r>
              <a:rPr spc="5" dirty="0"/>
              <a:t> </a:t>
            </a:r>
            <a:r>
              <a:rPr spc="-5" dirty="0"/>
              <a:t>to</a:t>
            </a:r>
            <a:r>
              <a:rPr spc="10" dirty="0"/>
              <a:t> </a:t>
            </a:r>
            <a:r>
              <a:rPr spc="-5" dirty="0"/>
              <a:t>send</a:t>
            </a:r>
            <a:r>
              <a:rPr spc="1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plaintext</a:t>
            </a:r>
            <a:r>
              <a:rPr spc="10" dirty="0"/>
              <a:t> </a:t>
            </a:r>
            <a:r>
              <a:rPr dirty="0"/>
              <a:t>5 </a:t>
            </a:r>
            <a:r>
              <a:rPr spc="-5" dirty="0"/>
              <a:t>to</a:t>
            </a:r>
            <a:r>
              <a:rPr spc="15" dirty="0"/>
              <a:t> </a:t>
            </a:r>
            <a:r>
              <a:rPr dirty="0"/>
              <a:t>Bob.</a:t>
            </a:r>
            <a:r>
              <a:rPr spc="5" dirty="0"/>
              <a:t> </a:t>
            </a:r>
            <a:r>
              <a:rPr spc="-5" dirty="0"/>
              <a:t>She</a:t>
            </a:r>
            <a:r>
              <a:rPr spc="10" dirty="0"/>
              <a:t> </a:t>
            </a:r>
            <a:r>
              <a:rPr spc="-5" dirty="0"/>
              <a:t>uses</a:t>
            </a:r>
            <a:r>
              <a:rPr spc="5"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public </a:t>
            </a:r>
            <a:r>
              <a:rPr spc="-484" dirty="0"/>
              <a:t> </a:t>
            </a:r>
            <a:r>
              <a:rPr dirty="0"/>
              <a:t>exponent</a:t>
            </a:r>
            <a:r>
              <a:rPr spc="-40" dirty="0"/>
              <a:t> </a:t>
            </a:r>
            <a:r>
              <a:rPr dirty="0"/>
              <a:t>13</a:t>
            </a:r>
            <a:r>
              <a:rPr spc="-15" dirty="0"/>
              <a:t> </a:t>
            </a:r>
            <a:r>
              <a:rPr spc="-5" dirty="0"/>
              <a:t>to</a:t>
            </a:r>
            <a:r>
              <a:rPr dirty="0"/>
              <a:t> encrypt</a:t>
            </a:r>
            <a:r>
              <a:rPr spc="-25" dirty="0"/>
              <a:t> </a:t>
            </a:r>
            <a:r>
              <a:rPr dirty="0"/>
              <a:t>5.</a:t>
            </a:r>
            <a:r>
              <a:rPr spc="-45" dirty="0"/>
              <a:t> </a:t>
            </a:r>
            <a:r>
              <a:rPr dirty="0"/>
              <a:t>This</a:t>
            </a:r>
            <a:r>
              <a:rPr spc="-15" dirty="0"/>
              <a:t> </a:t>
            </a:r>
            <a:r>
              <a:rPr dirty="0"/>
              <a:t>system</a:t>
            </a:r>
            <a:r>
              <a:rPr spc="-20" dirty="0"/>
              <a:t> </a:t>
            </a:r>
            <a:r>
              <a:rPr spc="-5" dirty="0"/>
              <a:t>is</a:t>
            </a:r>
            <a:r>
              <a:rPr spc="-10" dirty="0"/>
              <a:t> </a:t>
            </a:r>
            <a:r>
              <a:rPr spc="5" dirty="0"/>
              <a:t>not</a:t>
            </a:r>
            <a:r>
              <a:rPr spc="-20" dirty="0"/>
              <a:t> </a:t>
            </a:r>
            <a:r>
              <a:rPr dirty="0"/>
              <a:t>safe</a:t>
            </a:r>
            <a:r>
              <a:rPr spc="-10" dirty="0"/>
              <a:t> </a:t>
            </a:r>
            <a:r>
              <a:rPr dirty="0"/>
              <a:t>because</a:t>
            </a:r>
            <a:r>
              <a:rPr spc="-15" dirty="0"/>
              <a:t> </a:t>
            </a:r>
            <a:r>
              <a:rPr dirty="0"/>
              <a:t>p and</a:t>
            </a:r>
            <a:r>
              <a:rPr spc="-10" dirty="0"/>
              <a:t> </a:t>
            </a:r>
            <a:r>
              <a:rPr dirty="0"/>
              <a:t>q</a:t>
            </a:r>
            <a:r>
              <a:rPr spc="-5" dirty="0"/>
              <a:t> </a:t>
            </a:r>
            <a:r>
              <a:rPr dirty="0"/>
              <a:t>are</a:t>
            </a:r>
            <a:r>
              <a:rPr spc="-5" dirty="0"/>
              <a:t> </a:t>
            </a:r>
            <a:r>
              <a:rPr spc="-10" dirty="0"/>
              <a:t>small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200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</a:t>
            </a:r>
            <a:r>
              <a:rPr sz="2600" b="0" spc="5" dirty="0">
                <a:latin typeface="Times New Roman"/>
                <a:cs typeface="Times New Roman"/>
              </a:rPr>
              <a:t>x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ple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618" y="3384074"/>
            <a:ext cx="8176059" cy="85606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r>
              <a:rPr spc="-5" dirty="0"/>
              <a:t>382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640" y="1013199"/>
            <a:ext cx="7253605" cy="6159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04165" indent="-27940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04165" algn="l"/>
                <a:tab pos="304800" algn="l"/>
              </a:tabLst>
            </a:pPr>
            <a:r>
              <a:rPr sz="1900" spc="-5" dirty="0">
                <a:latin typeface="Times New Roman"/>
                <a:cs typeface="Times New Roman"/>
              </a:rPr>
              <a:t>Eg:</a:t>
            </a:r>
            <a:endParaRPr sz="1900">
              <a:latin typeface="Times New Roman"/>
              <a:cs typeface="Times New Roman"/>
            </a:endParaRPr>
          </a:p>
          <a:p>
            <a:pPr marL="396875">
              <a:lnSpc>
                <a:spcPct val="100000"/>
              </a:lnSpc>
              <a:spcBef>
                <a:spcPts val="200"/>
              </a:spcBef>
            </a:pP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spc="495" dirty="0">
                <a:latin typeface="Arial MT"/>
                <a:cs typeface="Arial MT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Data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word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100100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Key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1101</a:t>
            </a:r>
            <a:r>
              <a:rPr sz="1600" spc="-5" dirty="0">
                <a:latin typeface="Times New Roman"/>
                <a:cs typeface="Times New Roman"/>
              </a:rPr>
              <a:t> [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generator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polynomial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x</a:t>
            </a:r>
            <a:r>
              <a:rPr sz="1575" spc="7" baseline="26455" dirty="0">
                <a:latin typeface="Times New Roman"/>
                <a:cs typeface="Times New Roman"/>
              </a:rPr>
              <a:t>3</a:t>
            </a:r>
            <a:r>
              <a:rPr sz="1575" spc="217" baseline="264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+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x</a:t>
            </a:r>
            <a:r>
              <a:rPr sz="1575" spc="7" baseline="26455" dirty="0">
                <a:latin typeface="Times New Roman"/>
                <a:cs typeface="Times New Roman"/>
              </a:rPr>
              <a:t>2</a:t>
            </a:r>
            <a:r>
              <a:rPr sz="1575" spc="209" baseline="264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+</a:t>
            </a:r>
            <a:r>
              <a:rPr sz="1600" dirty="0">
                <a:latin typeface="Times New Roman"/>
                <a:cs typeface="Times New Roman"/>
              </a:rPr>
              <a:t> 1]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4398365"/>
            <a:ext cx="68770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The remainder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001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and hence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 encoded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data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sent is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100100001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8194" y="1749653"/>
            <a:ext cx="4007484" cy="26943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12097" y="4961421"/>
            <a:ext cx="1536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38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55314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word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100100001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4364532"/>
            <a:ext cx="68370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remainder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all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zeros.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Hence, 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324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4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mechanism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419682"/>
            <a:ext cx="4876800" cy="28240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39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4"/>
            <a:ext cx="8529955" cy="207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7620" indent="-2794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dirty="0">
                <a:latin typeface="Times New Roman"/>
                <a:cs typeface="Times New Roman"/>
              </a:rPr>
              <a:t>Data</a:t>
            </a:r>
            <a:r>
              <a:rPr sz="2100" spc="16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transmission</a:t>
            </a:r>
            <a:r>
              <a:rPr sz="2100" spc="18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in</a:t>
            </a:r>
            <a:r>
              <a:rPr sz="2100" spc="1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15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physical</a:t>
            </a:r>
            <a:r>
              <a:rPr sz="2100" spc="1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layer</a:t>
            </a:r>
            <a:r>
              <a:rPr sz="2100" spc="18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means</a:t>
            </a:r>
            <a:r>
              <a:rPr sz="2100" spc="17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moving</a:t>
            </a:r>
            <a:r>
              <a:rPr sz="2100" spc="15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bits</a:t>
            </a:r>
            <a:r>
              <a:rPr sz="2100" spc="1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in</a:t>
            </a:r>
            <a:r>
              <a:rPr sz="2100" spc="17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the</a:t>
            </a:r>
            <a:r>
              <a:rPr sz="2100" spc="17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form</a:t>
            </a:r>
            <a:r>
              <a:rPr sz="2100" spc="1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16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 </a:t>
            </a:r>
            <a:r>
              <a:rPr sz="2100" spc="-509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signal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from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source to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destination</a:t>
            </a:r>
            <a:endParaRPr sz="21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physical</a:t>
            </a:r>
            <a:r>
              <a:rPr sz="2100" spc="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layer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provides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bit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synchronization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to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ensure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that</a:t>
            </a:r>
            <a:r>
              <a:rPr sz="2100" spc="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sender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and</a:t>
            </a:r>
            <a:endParaRPr sz="21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100" dirty="0">
                <a:latin typeface="Times New Roman"/>
                <a:cs typeface="Times New Roman"/>
              </a:rPr>
              <a:t>receiver use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same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bit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durations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and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timing</a:t>
            </a:r>
            <a:endParaRPr sz="21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data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link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layer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on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other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hand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needs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to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pack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bits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into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frames,</a:t>
            </a:r>
            <a:r>
              <a:rPr sz="2100" spc="12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so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that </a:t>
            </a:r>
            <a:r>
              <a:rPr sz="2100" spc="-509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each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frame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is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distinguishable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from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another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4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1449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Framing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Hamming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code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error-correction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codes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used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detect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correct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Hamming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linear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Commonly </a:t>
            </a:r>
            <a:r>
              <a:rPr sz="2000" dirty="0">
                <a:latin typeface="Times New Roman"/>
                <a:cs typeface="Times New Roman"/>
              </a:rPr>
              <a:t>7-bit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hamming</a:t>
            </a:r>
            <a:r>
              <a:rPr sz="2000" dirty="0">
                <a:latin typeface="Times New Roman"/>
                <a:cs typeface="Times New Roman"/>
              </a:rPr>
              <a:t> code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40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285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Hamming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840" y="1010119"/>
            <a:ext cx="8671560" cy="33534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Redundant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endParaRPr sz="2000">
              <a:latin typeface="Times New Roman"/>
              <a:cs typeface="Times New Roman"/>
            </a:endParaRPr>
          </a:p>
          <a:p>
            <a:pPr marL="679450" marR="83185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80085" algn="l"/>
              </a:tabLst>
            </a:pPr>
            <a:r>
              <a:rPr sz="1700" dirty="0">
                <a:latin typeface="Times New Roman"/>
                <a:cs typeface="Times New Roman"/>
              </a:rPr>
              <a:t>Redundant</a:t>
            </a:r>
            <a:r>
              <a:rPr sz="1700" spc="3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</a:t>
            </a:r>
            <a:r>
              <a:rPr sz="1700" spc="3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are</a:t>
            </a:r>
            <a:r>
              <a:rPr sz="1700" spc="3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extra</a:t>
            </a:r>
            <a:r>
              <a:rPr sz="1700" spc="3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binary</a:t>
            </a:r>
            <a:r>
              <a:rPr sz="1700" spc="36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</a:t>
            </a:r>
            <a:r>
              <a:rPr sz="1700" spc="39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that</a:t>
            </a:r>
            <a:r>
              <a:rPr sz="1700" spc="3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are</a:t>
            </a:r>
            <a:r>
              <a:rPr sz="1700" spc="3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generated</a:t>
            </a:r>
            <a:r>
              <a:rPr sz="1700" spc="37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37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added</a:t>
            </a:r>
            <a:r>
              <a:rPr sz="1700" spc="37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3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3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information-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carrying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transfer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dirty="0">
                <a:latin typeface="Times New Roman"/>
                <a:cs typeface="Times New Roman"/>
              </a:rPr>
              <a:t> ensure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</a:t>
            </a:r>
            <a:r>
              <a:rPr sz="1700" dirty="0">
                <a:latin typeface="Times New Roman"/>
                <a:cs typeface="Times New Roman"/>
              </a:rPr>
              <a:t> were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lost during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 transfer</a:t>
            </a:r>
            <a:endParaRPr sz="1700">
              <a:latin typeface="Times New Roman"/>
              <a:cs typeface="Times New Roman"/>
            </a:endParaRPr>
          </a:p>
          <a:p>
            <a:pPr marL="3549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number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redundant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calculated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formula:</a:t>
            </a:r>
            <a:endParaRPr sz="2000">
              <a:latin typeface="Times New Roman"/>
              <a:cs typeface="Times New Roman"/>
            </a:endParaRPr>
          </a:p>
          <a:p>
            <a:pPr marL="4476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80" dirty="0">
                <a:latin typeface="Arial MT"/>
                <a:cs typeface="Arial MT"/>
              </a:rPr>
              <a:t> </a:t>
            </a:r>
            <a:r>
              <a:rPr sz="1700" spc="5" dirty="0">
                <a:latin typeface="Times New Roman"/>
                <a:cs typeface="Times New Roman"/>
              </a:rPr>
              <a:t>2</a:t>
            </a:r>
            <a:r>
              <a:rPr sz="1650" spc="7" baseline="25252" dirty="0">
                <a:latin typeface="Times New Roman"/>
                <a:cs typeface="Times New Roman"/>
              </a:rPr>
              <a:t>r</a:t>
            </a:r>
            <a:r>
              <a:rPr sz="1650" spc="202" baseline="25252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≥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+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+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  <a:p>
            <a:pPr marL="6794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80085" algn="l"/>
              </a:tabLst>
            </a:pPr>
            <a:r>
              <a:rPr sz="1700" dirty="0">
                <a:latin typeface="Times New Roman"/>
                <a:cs typeface="Times New Roman"/>
              </a:rPr>
              <a:t>where,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redundant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bit, </a:t>
            </a:r>
            <a:r>
              <a:rPr sz="1700" dirty="0">
                <a:latin typeface="Times New Roman"/>
                <a:cs typeface="Times New Roman"/>
              </a:rPr>
              <a:t>m = </a:t>
            </a:r>
            <a:r>
              <a:rPr sz="1700" spc="-5" dirty="0">
                <a:latin typeface="Times New Roman"/>
                <a:cs typeface="Times New Roman"/>
              </a:rPr>
              <a:t>data bit</a:t>
            </a:r>
            <a:endParaRPr sz="1700">
              <a:latin typeface="Times New Roman"/>
              <a:cs typeface="Times New Roman"/>
            </a:endParaRPr>
          </a:p>
          <a:p>
            <a:pPr marL="354965" marR="81280" indent="-2794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Suppose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7,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then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redundant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calculated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using:</a:t>
            </a:r>
            <a:endParaRPr sz="2000">
              <a:latin typeface="Times New Roman"/>
              <a:cs typeface="Times New Roman"/>
            </a:endParaRPr>
          </a:p>
          <a:p>
            <a:pPr marL="354965" indent="-2794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10" dirty="0">
                <a:latin typeface="Times New Roman"/>
                <a:cs typeface="Times New Roman"/>
              </a:rPr>
              <a:t>2</a:t>
            </a:r>
            <a:r>
              <a:rPr sz="1950" spc="15" baseline="25641" dirty="0">
                <a:latin typeface="Times New Roman"/>
                <a:cs typeface="Times New Roman"/>
              </a:rPr>
              <a:t>4</a:t>
            </a:r>
            <a:r>
              <a:rPr sz="1950" spc="217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≥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3549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Thus,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redundant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41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285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Hamming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528685" cy="15868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General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algorithm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20" dirty="0">
                <a:latin typeface="Times New Roman"/>
                <a:cs typeface="Times New Roman"/>
              </a:rPr>
              <a:t>Write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bit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positions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starting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from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binary</a:t>
            </a:r>
            <a:r>
              <a:rPr sz="1700" spc="-5" dirty="0">
                <a:latin typeface="Times New Roman"/>
                <a:cs typeface="Times New Roman"/>
              </a:rPr>
              <a:t> form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(1,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10,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11,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100,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etc)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All</a:t>
            </a:r>
            <a:r>
              <a:rPr sz="1700" dirty="0">
                <a:latin typeface="Times New Roman"/>
                <a:cs typeface="Times New Roman"/>
              </a:rPr>
              <a:t> the</a:t>
            </a:r>
            <a:r>
              <a:rPr sz="1700" spc="-5" dirty="0">
                <a:latin typeface="Times New Roman"/>
                <a:cs typeface="Times New Roman"/>
              </a:rPr>
              <a:t> bit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positions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power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 are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marked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 parity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(1,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4,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8, </a:t>
            </a:r>
            <a:r>
              <a:rPr sz="1700" spc="-5" dirty="0">
                <a:latin typeface="Times New Roman"/>
                <a:cs typeface="Times New Roman"/>
              </a:rPr>
              <a:t>etc)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Each</a:t>
            </a:r>
            <a:r>
              <a:rPr sz="1700" spc="2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</a:t>
            </a:r>
            <a:r>
              <a:rPr sz="1700" spc="2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</a:t>
            </a:r>
            <a:r>
              <a:rPr sz="1700" spc="22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22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included</a:t>
            </a:r>
            <a:r>
              <a:rPr sz="1700" spc="2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spc="2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2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unique</a:t>
            </a:r>
            <a:r>
              <a:rPr sz="1700" spc="2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set</a:t>
            </a:r>
            <a:r>
              <a:rPr sz="1700" spc="22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2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parity</a:t>
            </a:r>
            <a:r>
              <a:rPr sz="1700" spc="22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bits,</a:t>
            </a:r>
            <a:r>
              <a:rPr sz="1700" spc="2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as</a:t>
            </a:r>
            <a:r>
              <a:rPr sz="1700" spc="2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determined</a:t>
            </a:r>
            <a:r>
              <a:rPr sz="1700" spc="2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its</a:t>
            </a:r>
            <a:r>
              <a:rPr sz="1700" spc="2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</a:t>
            </a:r>
            <a:r>
              <a:rPr sz="1700" spc="22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position</a:t>
            </a:r>
            <a:r>
              <a:rPr sz="1700" spc="24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in</a:t>
            </a:r>
            <a:endParaRPr sz="1700">
              <a:latin typeface="Times New Roman"/>
              <a:cs typeface="Times New Roman"/>
            </a:endParaRPr>
          </a:p>
          <a:p>
            <a:pPr marL="615950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binary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form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42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285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Hamming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41653"/>
            <a:ext cx="2607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Selection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2718308"/>
            <a:ext cx="844677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indent="-2794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Parity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covers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positions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representation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1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significant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position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etc)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>
              <a:lnSpc>
                <a:spcPts val="2160"/>
              </a:lnSpc>
              <a:spcBef>
                <a:spcPts val="51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Parity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covers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positions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representation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second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position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least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significant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(2,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etc)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ts val="2280"/>
              </a:lnSpc>
              <a:spcBef>
                <a:spcPts val="209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Parity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covers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positions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representation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1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third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position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significant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(4,5,6,7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3125" y="1851723"/>
            <a:ext cx="4857750" cy="7572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285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Hamming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43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21624"/>
            <a:ext cx="7426325" cy="106997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09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word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1011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transmitted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construct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even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parity </a:t>
            </a:r>
            <a:r>
              <a:rPr sz="1700" dirty="0">
                <a:latin typeface="Times New Roman"/>
                <a:cs typeface="Times New Roman"/>
              </a:rPr>
              <a:t>7</a:t>
            </a:r>
            <a:r>
              <a:rPr sz="1700" spc="-5" dirty="0">
                <a:latin typeface="Times New Roman"/>
                <a:cs typeface="Times New Roman"/>
              </a:rPr>
              <a:t> bit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hamming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code.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Step-1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2797657"/>
            <a:ext cx="8046084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P1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1,3,5,7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</a:t>
            </a:r>
            <a:r>
              <a:rPr sz="2000" spc="-20" dirty="0">
                <a:latin typeface="Times New Roman"/>
                <a:cs typeface="Times New Roman"/>
              </a:rPr>
              <a:t>[P1,111]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nos.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1‟s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odd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 P1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set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[1111]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P2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2,3,6,7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[P2,101]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nos.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1‟s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even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P2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set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0,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[0101]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P4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4,5,6,7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[P4,101]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nos.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110" dirty="0">
                <a:latin typeface="Times New Roman"/>
                <a:cs typeface="Times New Roman"/>
              </a:rPr>
              <a:t>1‟s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P3 will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set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0,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[0101]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So,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 bit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hamming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1010101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285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Hamming</a:t>
            </a:r>
            <a:r>
              <a:rPr sz="2600" b="0" spc="-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Code</a:t>
            </a:r>
            <a:endParaRPr sz="26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58950" y="1873250"/>
          <a:ext cx="4906645" cy="48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4215"/>
                <a:gridCol w="704215"/>
                <a:gridCol w="685800"/>
                <a:gridCol w="685800"/>
                <a:gridCol w="688340"/>
                <a:gridCol w="705485"/>
                <a:gridCol w="694689"/>
              </a:tblGrid>
              <a:tr h="457200"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28575">
                      <a:solidFill>
                        <a:srgbClr val="70883E"/>
                      </a:solidFill>
                      <a:prstDash val="solid"/>
                    </a:lnL>
                    <a:lnR w="76200">
                      <a:solidFill>
                        <a:srgbClr val="4AACC5"/>
                      </a:solidFill>
                      <a:prstDash val="solid"/>
                    </a:lnR>
                    <a:lnT w="28575">
                      <a:solidFill>
                        <a:srgbClr val="70883E"/>
                      </a:solidFill>
                      <a:prstDash val="solid"/>
                    </a:lnT>
                    <a:lnB w="28575">
                      <a:solidFill>
                        <a:srgbClr val="70883E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76200">
                      <a:solidFill>
                        <a:srgbClr val="4AACC5"/>
                      </a:solidFill>
                      <a:prstDash val="solid"/>
                    </a:lnL>
                    <a:lnR w="28575">
                      <a:solidFill>
                        <a:srgbClr val="8B3836"/>
                      </a:solidFill>
                      <a:prstDash val="solid"/>
                    </a:lnR>
                    <a:lnT w="28575">
                      <a:solidFill>
                        <a:srgbClr val="B66C30"/>
                      </a:solidFill>
                      <a:prstDash val="solid"/>
                    </a:lnT>
                    <a:lnB w="28575">
                      <a:solidFill>
                        <a:srgbClr val="B66C30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28575">
                      <a:solidFill>
                        <a:srgbClr val="8B3836"/>
                      </a:solidFill>
                      <a:prstDash val="solid"/>
                    </a:lnL>
                    <a:lnR w="28575">
                      <a:solidFill>
                        <a:srgbClr val="8B3836"/>
                      </a:solidFill>
                      <a:prstDash val="solid"/>
                    </a:lnR>
                    <a:lnT w="28575">
                      <a:solidFill>
                        <a:srgbClr val="8B3836"/>
                      </a:solidFill>
                      <a:prstDash val="solid"/>
                    </a:lnT>
                    <a:lnB w="28575">
                      <a:solidFill>
                        <a:srgbClr val="8B3836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28575">
                      <a:solidFill>
                        <a:srgbClr val="8B3836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28575">
                      <a:solidFill>
                        <a:srgbClr val="357C91"/>
                      </a:solidFill>
                      <a:prstDash val="solid"/>
                    </a:lnT>
                    <a:lnB w="28575">
                      <a:solidFill>
                        <a:srgbClr val="357C91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D3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9525">
                      <a:solidFill>
                        <a:srgbClr val="F69240"/>
                      </a:solidFill>
                      <a:prstDash val="solid"/>
                    </a:lnL>
                    <a:lnR w="19050">
                      <a:solidFill>
                        <a:srgbClr val="497DBA"/>
                      </a:solidFill>
                      <a:prstDash val="solid"/>
                    </a:lnR>
                    <a:lnT w="28575">
                      <a:solidFill>
                        <a:srgbClr val="357C91"/>
                      </a:solidFill>
                      <a:prstDash val="solid"/>
                    </a:lnT>
                    <a:lnB w="28575">
                      <a:solidFill>
                        <a:srgbClr val="357C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497DBA"/>
                      </a:solidFill>
                      <a:prstDash val="solid"/>
                    </a:lnL>
                    <a:lnR w="28575">
                      <a:solidFill>
                        <a:srgbClr val="5C4676"/>
                      </a:solidFill>
                      <a:prstDash val="solid"/>
                    </a:lnR>
                    <a:lnT w="28575">
                      <a:solidFill>
                        <a:srgbClr val="357C91"/>
                      </a:solidFill>
                      <a:prstDash val="solid"/>
                    </a:lnT>
                    <a:lnB w="28575">
                      <a:solidFill>
                        <a:srgbClr val="357C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28575">
                      <a:solidFill>
                        <a:srgbClr val="5C4676"/>
                      </a:solidFill>
                      <a:prstDash val="solid"/>
                    </a:lnL>
                    <a:lnR w="28575">
                      <a:solidFill>
                        <a:srgbClr val="5C4676"/>
                      </a:solidFill>
                      <a:prstDash val="solid"/>
                    </a:lnR>
                    <a:lnT w="28575">
                      <a:solidFill>
                        <a:srgbClr val="5C4676"/>
                      </a:solidFill>
                      <a:prstDash val="solid"/>
                    </a:lnT>
                    <a:lnB w="28575">
                      <a:solidFill>
                        <a:srgbClr val="5C46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4503420" y="1857755"/>
            <a:ext cx="1472565" cy="556260"/>
            <a:chOff x="4503420" y="1857755"/>
            <a:chExt cx="1472565" cy="556260"/>
          </a:xfrm>
        </p:grpSpPr>
        <p:sp>
          <p:nvSpPr>
            <p:cNvPr id="7" name="object 7"/>
            <p:cNvSpPr/>
            <p:nvPr/>
          </p:nvSpPr>
          <p:spPr>
            <a:xfrm>
              <a:off x="4551172" y="1885949"/>
              <a:ext cx="1403350" cy="457200"/>
            </a:xfrm>
            <a:custGeom>
              <a:avLst/>
              <a:gdLst/>
              <a:ahLst/>
              <a:cxnLst/>
              <a:rect l="l" t="t" r="r" b="b"/>
              <a:pathLst>
                <a:path w="1403350" h="457200">
                  <a:moveTo>
                    <a:pt x="0" y="457200"/>
                  </a:moveTo>
                  <a:lnTo>
                    <a:pt x="1402841" y="457200"/>
                  </a:lnTo>
                  <a:lnTo>
                    <a:pt x="1402841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3420" y="1857755"/>
              <a:ext cx="780288" cy="5532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3628" y="1932431"/>
              <a:ext cx="541020" cy="458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1172" y="1885949"/>
              <a:ext cx="685800" cy="457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5316" y="1860803"/>
              <a:ext cx="780288" cy="5532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3144" y="1935479"/>
              <a:ext cx="522731" cy="45872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2178" y="1885950"/>
            <a:ext cx="685800" cy="4572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44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7085330" cy="18548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dirty="0">
                <a:latin typeface="Times New Roman"/>
                <a:cs typeface="Times New Roman"/>
              </a:rPr>
              <a:t> end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decoded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groups;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Group-1[1,3,5,7]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Group-2[2,3,6,7]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Group-3[4,5,6,7]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group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45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9669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Detection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 </a:t>
            </a:r>
            <a:r>
              <a:rPr sz="2600" b="0" spc="-5" dirty="0">
                <a:latin typeface="Times New Roman"/>
                <a:cs typeface="Times New Roman"/>
              </a:rPr>
              <a:t>Hamming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5746"/>
            <a:ext cx="8392795" cy="1043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Eg:</a:t>
            </a:r>
            <a:endParaRPr sz="1900">
              <a:latin typeface="Times New Roman"/>
              <a:cs typeface="Times New Roman"/>
            </a:endParaRPr>
          </a:p>
          <a:p>
            <a:pPr marL="615950" marR="5080" indent="-232410">
              <a:lnSpc>
                <a:spcPts val="1540"/>
              </a:lnSpc>
              <a:spcBef>
                <a:spcPts val="380"/>
              </a:spcBef>
            </a:pP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spc="80" dirty="0">
                <a:latin typeface="Arial MT"/>
                <a:cs typeface="Arial MT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Codeword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received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1011011,assume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even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parity.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State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whether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received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codeword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correct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wrong.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Locate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bit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which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has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error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2275"/>
              </a:lnSpc>
            </a:pP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46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58322" y="2033727"/>
            <a:ext cx="13404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1845" algn="l"/>
              </a:tabLst>
            </a:pPr>
            <a:r>
              <a:rPr sz="1900" spc="-5" dirty="0">
                <a:latin typeface="Times New Roman"/>
                <a:cs typeface="Times New Roman"/>
              </a:rPr>
              <a:t>1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spc="-5" dirty="0">
                <a:latin typeface="Times New Roman"/>
                <a:cs typeface="Times New Roman"/>
              </a:rPr>
              <a:t>P2)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5" dirty="0">
                <a:latin typeface="Times New Roman"/>
                <a:cs typeface="Times New Roman"/>
              </a:rPr>
              <a:t>1(P1)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2033727"/>
            <a:ext cx="3633470" cy="1473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1(D7)</a:t>
            </a:r>
            <a:r>
              <a:rPr sz="1900" spc="48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0(D6)</a:t>
            </a:r>
            <a:r>
              <a:rPr sz="1900" spc="48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1(D5)</a:t>
            </a:r>
            <a:r>
              <a:rPr sz="1900" spc="47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1(P4)</a:t>
            </a:r>
            <a:r>
              <a:rPr sz="1900" spc="48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0(D3)</a:t>
            </a:r>
            <a:endParaRPr sz="19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Check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for </a:t>
            </a:r>
            <a:r>
              <a:rPr sz="1900" spc="-5" dirty="0">
                <a:latin typeface="Times New Roman"/>
                <a:cs typeface="Times New Roman"/>
              </a:rPr>
              <a:t>error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even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parity</a:t>
            </a:r>
            <a:endParaRPr sz="19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Data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1,3,5,7=1011</a:t>
            </a:r>
            <a:endParaRPr sz="19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Data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2,3,6,7=1001</a:t>
            </a:r>
            <a:endParaRPr sz="19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Data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4,5,6,7=1101</a:t>
            </a:r>
            <a:endParaRPr sz="19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88290" y="3807206"/>
          <a:ext cx="4951095" cy="560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205"/>
                <a:gridCol w="1227455"/>
                <a:gridCol w="742950"/>
                <a:gridCol w="704850"/>
              </a:tblGrid>
              <a:tr h="279813">
                <a:tc>
                  <a:txBody>
                    <a:bodyPr/>
                    <a:lstStyle/>
                    <a:p>
                      <a:pPr marL="310515" indent="-279400">
                        <a:lnSpc>
                          <a:spcPts val="2095"/>
                        </a:lnSpc>
                        <a:buFont typeface="Arial MT"/>
                        <a:buChar char="•"/>
                        <a:tabLst>
                          <a:tab pos="310515" algn="l"/>
                          <a:tab pos="311150" algn="l"/>
                        </a:tabLst>
                      </a:pPr>
                      <a:r>
                        <a:rPr sz="1900" spc="-15" dirty="0">
                          <a:latin typeface="Times New Roman"/>
                          <a:cs typeface="Times New Roman"/>
                        </a:rPr>
                        <a:t>Write</a:t>
                      </a:r>
                      <a:r>
                        <a:rPr sz="19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Times New Roman"/>
                          <a:cs typeface="Times New Roman"/>
                        </a:rPr>
                        <a:t>Error :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8345">
                        <a:lnSpc>
                          <a:spcPts val="2095"/>
                        </a:lnSpc>
                      </a:pPr>
                      <a:r>
                        <a:rPr sz="1900" spc="-5" dirty="0">
                          <a:latin typeface="Times New Roman"/>
                          <a:cs typeface="Times New Roman"/>
                        </a:rPr>
                        <a:t>P4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ts val="2095"/>
                        </a:lnSpc>
                      </a:pPr>
                      <a:r>
                        <a:rPr sz="1900" spc="-5" dirty="0">
                          <a:latin typeface="Times New Roman"/>
                          <a:cs typeface="Times New Roman"/>
                        </a:rPr>
                        <a:t>P2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ts val="2095"/>
                        </a:lnSpc>
                      </a:pPr>
                      <a:r>
                        <a:rPr sz="1900" spc="-5" dirty="0">
                          <a:latin typeface="Times New Roman"/>
                          <a:cs typeface="Times New Roman"/>
                        </a:rPr>
                        <a:t>P1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79813">
                <a:tc>
                  <a:txBody>
                    <a:bodyPr/>
                    <a:lstStyle/>
                    <a:p>
                      <a:pPr marL="31750">
                        <a:lnSpc>
                          <a:spcPts val="2105"/>
                        </a:lnSpc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•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8345">
                        <a:lnSpc>
                          <a:spcPts val="2105"/>
                        </a:lnSpc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ts val="2105"/>
                        </a:lnSpc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265" algn="ctr">
                        <a:lnSpc>
                          <a:spcPts val="2105"/>
                        </a:lnSpc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07340" y="4351121"/>
            <a:ext cx="7605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101=5,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so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error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in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5th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that</a:t>
            </a:r>
            <a:r>
              <a:rPr sz="1900" spc="-10" dirty="0">
                <a:latin typeface="Times New Roman"/>
                <a:cs typeface="Times New Roman"/>
              </a:rPr>
              <a:t> means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5th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1,must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0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to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corrected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6640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Error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Correction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5" dirty="0">
                <a:latin typeface="Times New Roman"/>
                <a:cs typeface="Times New Roman"/>
              </a:rPr>
              <a:t> Hamming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1700" cy="1314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Hamming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words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corresponding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Let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Hamming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 pairs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words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90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hamming </a:t>
            </a:r>
            <a:r>
              <a:rPr sz="1700" dirty="0">
                <a:latin typeface="Times New Roman"/>
                <a:cs typeface="Times New Roman"/>
              </a:rPr>
              <a:t>distance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d(000,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011)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 </a:t>
            </a:r>
            <a:r>
              <a:rPr sz="1700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9195" y="3344926"/>
            <a:ext cx="40519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00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hamming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distance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d(10101,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30" dirty="0">
                <a:latin typeface="Times New Roman"/>
                <a:cs typeface="Times New Roman"/>
              </a:rPr>
              <a:t>11110)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3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114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Hamming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distance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59457" y="2413050"/>
            <a:ext cx="4625340" cy="2000250"/>
            <a:chOff x="2259457" y="2413050"/>
            <a:chExt cx="4625340" cy="2000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3690" y="2413050"/>
              <a:ext cx="3462020" cy="8465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9457" y="3665321"/>
              <a:ext cx="4625086" cy="747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47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29818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minimum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hamming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smallest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hamming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pairs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set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48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114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Hamming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distance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298180" cy="1314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minimum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hamming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smallest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hamming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pairs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set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words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390" dirty="0">
                <a:latin typeface="Arial MT"/>
                <a:cs typeface="Arial MT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Find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minimum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hamming </a:t>
            </a:r>
            <a:r>
              <a:rPr sz="1700" dirty="0">
                <a:latin typeface="Times New Roman"/>
                <a:cs typeface="Times New Roman"/>
              </a:rPr>
              <a:t>distance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114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Hamming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distance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2437" y="2427719"/>
            <a:ext cx="8139430" cy="1970405"/>
            <a:chOff x="502437" y="2427719"/>
            <a:chExt cx="8139430" cy="19704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437" y="2427719"/>
              <a:ext cx="8139176" cy="9589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4625" y="3862108"/>
              <a:ext cx="3714750" cy="5357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49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4"/>
            <a:ext cx="8531860" cy="277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dirty="0">
                <a:latin typeface="Times New Roman"/>
                <a:cs typeface="Times New Roman"/>
              </a:rPr>
              <a:t>Although</a:t>
            </a:r>
            <a:r>
              <a:rPr sz="2100" spc="21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the</a:t>
            </a:r>
            <a:r>
              <a:rPr sz="2100" spc="2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whole</a:t>
            </a:r>
            <a:r>
              <a:rPr sz="2100" spc="229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message</a:t>
            </a:r>
            <a:r>
              <a:rPr sz="2100" spc="2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could</a:t>
            </a:r>
            <a:r>
              <a:rPr sz="2100" spc="2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be</a:t>
            </a:r>
            <a:r>
              <a:rPr sz="2100" spc="204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packed</a:t>
            </a:r>
            <a:r>
              <a:rPr sz="2100" spc="22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in</a:t>
            </a:r>
            <a:r>
              <a:rPr sz="2100" spc="2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one</a:t>
            </a:r>
            <a:r>
              <a:rPr sz="2100" spc="21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frame,</a:t>
            </a:r>
            <a:r>
              <a:rPr sz="2100" spc="229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generally</a:t>
            </a:r>
            <a:r>
              <a:rPr sz="2100" spc="2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it</a:t>
            </a:r>
            <a:r>
              <a:rPr sz="2100" spc="21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is </a:t>
            </a:r>
            <a:r>
              <a:rPr sz="2100" spc="-509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not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normally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done</a:t>
            </a:r>
            <a:endParaRPr sz="21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spc="-5" dirty="0">
                <a:latin typeface="Times New Roman"/>
                <a:cs typeface="Times New Roman"/>
              </a:rPr>
              <a:t>One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reason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is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that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frame</a:t>
            </a:r>
            <a:r>
              <a:rPr sz="2100" spc="114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can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be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very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large,</a:t>
            </a:r>
            <a:r>
              <a:rPr sz="2100" spc="114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making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flow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and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error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control</a:t>
            </a:r>
            <a:endParaRPr sz="21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100" dirty="0">
                <a:latin typeface="Times New Roman"/>
                <a:cs typeface="Times New Roman"/>
              </a:rPr>
              <a:t>very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inefficient</a:t>
            </a:r>
            <a:endParaRPr sz="2100">
              <a:latin typeface="Times New Roman"/>
              <a:cs typeface="Times New Roman"/>
            </a:endParaRPr>
          </a:p>
          <a:p>
            <a:pPr marL="291465" marR="6985" indent="-27940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dirty="0">
                <a:latin typeface="Times New Roman"/>
                <a:cs typeface="Times New Roman"/>
              </a:rPr>
              <a:t>When</a:t>
            </a:r>
            <a:r>
              <a:rPr sz="2100" spc="2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2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message</a:t>
            </a:r>
            <a:r>
              <a:rPr sz="2100" spc="2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is</a:t>
            </a:r>
            <a:r>
              <a:rPr sz="2100" spc="19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carried</a:t>
            </a:r>
            <a:r>
              <a:rPr sz="2100" spc="2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in</a:t>
            </a:r>
            <a:r>
              <a:rPr sz="2100" spc="20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one</a:t>
            </a:r>
            <a:r>
              <a:rPr sz="2100" spc="20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very</a:t>
            </a:r>
            <a:r>
              <a:rPr sz="2100" spc="19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large</a:t>
            </a:r>
            <a:r>
              <a:rPr sz="2100" spc="21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frame,</a:t>
            </a:r>
            <a:r>
              <a:rPr sz="2100" spc="2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even</a:t>
            </a:r>
            <a:r>
              <a:rPr sz="2100" spc="2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19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single-bit</a:t>
            </a:r>
            <a:r>
              <a:rPr sz="2100" spc="2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error </a:t>
            </a:r>
            <a:r>
              <a:rPr sz="2100" spc="-509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would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require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-5" dirty="0">
                <a:latin typeface="Times New Roman"/>
                <a:cs typeface="Times New Roman"/>
              </a:rPr>
              <a:t> retransmission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whole </a:t>
            </a:r>
            <a:r>
              <a:rPr sz="2100" spc="-5" dirty="0">
                <a:latin typeface="Times New Roman"/>
                <a:cs typeface="Times New Roman"/>
              </a:rPr>
              <a:t>message</a:t>
            </a:r>
            <a:endParaRPr sz="21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100" dirty="0">
                <a:latin typeface="Times New Roman"/>
                <a:cs typeface="Times New Roman"/>
              </a:rPr>
              <a:t>When</a:t>
            </a:r>
            <a:r>
              <a:rPr sz="2100" spc="3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37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message</a:t>
            </a:r>
            <a:r>
              <a:rPr sz="2100" spc="37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is</a:t>
            </a:r>
            <a:r>
              <a:rPr sz="2100" spc="34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divided</a:t>
            </a:r>
            <a:r>
              <a:rPr sz="2100" spc="37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into</a:t>
            </a:r>
            <a:r>
              <a:rPr sz="2100" spc="36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smaller</a:t>
            </a:r>
            <a:r>
              <a:rPr sz="2100" spc="36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frames,</a:t>
            </a:r>
            <a:r>
              <a:rPr sz="2100" spc="3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3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single-bit</a:t>
            </a:r>
            <a:r>
              <a:rPr sz="2100" spc="36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error</a:t>
            </a:r>
            <a:r>
              <a:rPr sz="2100" spc="35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affects</a:t>
            </a:r>
            <a:endParaRPr sz="21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100" dirty="0">
                <a:latin typeface="Times New Roman"/>
                <a:cs typeface="Times New Roman"/>
              </a:rPr>
              <a:t>only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that</a:t>
            </a:r>
            <a:r>
              <a:rPr sz="2100" spc="-10" dirty="0">
                <a:latin typeface="Times New Roman"/>
                <a:cs typeface="Times New Roman"/>
              </a:rPr>
              <a:t> small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frame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5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67875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Why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whole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message</a:t>
            </a:r>
            <a:r>
              <a:rPr sz="2600" b="0" dirty="0">
                <a:latin typeface="Times New Roman"/>
                <a:cs typeface="Times New Roman"/>
              </a:rPr>
              <a:t> is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spc="5" dirty="0">
                <a:latin typeface="Times New Roman"/>
                <a:cs typeface="Times New Roman"/>
              </a:rPr>
              <a:t>not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packed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in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single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frame?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8685" cy="209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block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coding,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divide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our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into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blocks,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bits,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datawords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0" dirty="0">
                <a:latin typeface="Times New Roman"/>
                <a:cs typeface="Times New Roman"/>
              </a:rPr>
              <a:t>We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redundant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each </a:t>
            </a:r>
            <a:r>
              <a:rPr sz="2000" dirty="0">
                <a:latin typeface="Times New Roman"/>
                <a:cs typeface="Times New Roman"/>
              </a:rPr>
              <a:t>block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make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length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n-bit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 </a:t>
            </a:r>
            <a:r>
              <a:rPr sz="2000" dirty="0">
                <a:latin typeface="Times New Roman"/>
                <a:cs typeface="Times New Roman"/>
              </a:rPr>
              <a:t>codewords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Block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normally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referred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 mb/nb</a:t>
            </a:r>
            <a:r>
              <a:rPr sz="2000" dirty="0">
                <a:latin typeface="Times New Roman"/>
                <a:cs typeface="Times New Roman"/>
              </a:rPr>
              <a:t> coding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replaces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 m-bit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group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n-bit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group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983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Block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coding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5344" y="2824149"/>
            <a:ext cx="3903472" cy="205816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50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61" y="1110208"/>
            <a:ext cx="8004302" cy="3621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5435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Process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error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detection </a:t>
            </a:r>
            <a:r>
              <a:rPr sz="2600" b="0" dirty="0">
                <a:latin typeface="Times New Roman"/>
                <a:cs typeface="Times New Roman"/>
              </a:rPr>
              <a:t>in block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51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531225" cy="32448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 algn="just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 algn="just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Let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assume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that k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3</a:t>
            </a:r>
            <a:r>
              <a:rPr sz="1700" spc="-5" dirty="0">
                <a:latin typeface="Times New Roman"/>
                <a:cs typeface="Times New Roman"/>
              </a:rPr>
              <a:t> list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datawords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 </a:t>
            </a:r>
            <a:r>
              <a:rPr sz="1700" dirty="0">
                <a:latin typeface="Times New Roman"/>
                <a:cs typeface="Times New Roman"/>
              </a:rPr>
              <a:t>codewords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 algn="just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Assume</a:t>
            </a:r>
            <a:r>
              <a:rPr sz="1700" spc="1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sender</a:t>
            </a:r>
            <a:r>
              <a:rPr sz="1700" spc="1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encodes</a:t>
            </a:r>
            <a:r>
              <a:rPr sz="1700" spc="1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dataword</a:t>
            </a:r>
            <a:r>
              <a:rPr sz="1700" spc="11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01</a:t>
            </a:r>
            <a:r>
              <a:rPr sz="1700" spc="1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</a:t>
            </a:r>
            <a:r>
              <a:rPr sz="1700" spc="12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011</a:t>
            </a:r>
            <a:r>
              <a:rPr sz="1700" spc="114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sends</a:t>
            </a:r>
            <a:r>
              <a:rPr sz="1700" spc="1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it</a:t>
            </a:r>
            <a:r>
              <a:rPr sz="1700" spc="1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30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receiver.</a:t>
            </a:r>
            <a:r>
              <a:rPr sz="1700" spc="1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Consider</a:t>
            </a:r>
            <a:endParaRPr sz="1700">
              <a:latin typeface="Times New Roman"/>
              <a:cs typeface="Times New Roman"/>
            </a:endParaRPr>
          </a:p>
          <a:p>
            <a:pPr marL="615950" algn="just">
              <a:lnSpc>
                <a:spcPct val="100000"/>
              </a:lnSpc>
            </a:pP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following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cases:</a:t>
            </a:r>
            <a:endParaRPr sz="1700">
              <a:latin typeface="Times New Roman"/>
              <a:cs typeface="Times New Roman"/>
            </a:endParaRPr>
          </a:p>
          <a:p>
            <a:pPr marL="615950" marR="5080" lvl="1" indent="-232410" algn="just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1: </a:t>
            </a:r>
            <a:r>
              <a:rPr sz="1700" spc="-5" dirty="0">
                <a:latin typeface="Times New Roman"/>
                <a:cs typeface="Times New Roman"/>
              </a:rPr>
              <a:t>The receiver receives </a:t>
            </a:r>
            <a:r>
              <a:rPr sz="1700" spc="-20" dirty="0">
                <a:latin typeface="Times New Roman"/>
                <a:cs typeface="Times New Roman"/>
              </a:rPr>
              <a:t>011. </a:t>
            </a:r>
            <a:r>
              <a:rPr sz="1700" spc="-5" dirty="0">
                <a:latin typeface="Times New Roman"/>
                <a:cs typeface="Times New Roman"/>
              </a:rPr>
              <a:t>It is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valid codeword.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receiver extracts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dataword </a:t>
            </a:r>
            <a:r>
              <a:rPr sz="1700" dirty="0">
                <a:latin typeface="Times New Roman"/>
                <a:cs typeface="Times New Roman"/>
              </a:rPr>
              <a:t>01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from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it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 algn="just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2:</a:t>
            </a:r>
            <a:r>
              <a:rPr sz="1700" spc="1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codeword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10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corrupted</a:t>
            </a:r>
            <a:r>
              <a:rPr sz="1700" spc="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during</a:t>
            </a:r>
            <a:r>
              <a:rPr sz="1700" spc="10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transmission,</a:t>
            </a:r>
            <a:r>
              <a:rPr sz="1700" spc="114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00" dirty="0">
                <a:latin typeface="Times New Roman"/>
                <a:cs typeface="Times New Roman"/>
              </a:rPr>
              <a:t> </a:t>
            </a:r>
            <a:r>
              <a:rPr sz="1700" spc="-40" dirty="0">
                <a:latin typeface="Times New Roman"/>
                <a:cs typeface="Times New Roman"/>
              </a:rPr>
              <a:t>111</a:t>
            </a:r>
            <a:r>
              <a:rPr sz="1700" spc="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1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received.</a:t>
            </a:r>
            <a:r>
              <a:rPr sz="1700" spc="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This</a:t>
            </a:r>
            <a:r>
              <a:rPr sz="1700" spc="10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10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not</a:t>
            </a:r>
            <a:r>
              <a:rPr sz="1700" spc="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valid</a:t>
            </a:r>
            <a:endParaRPr sz="1700">
              <a:latin typeface="Times New Roman"/>
              <a:cs typeface="Times New Roman"/>
            </a:endParaRPr>
          </a:p>
          <a:p>
            <a:pPr marL="615950" algn="just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latin typeface="Times New Roman"/>
                <a:cs typeface="Times New Roman"/>
              </a:rPr>
              <a:t>codeword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 discarded</a:t>
            </a:r>
            <a:endParaRPr sz="1700">
              <a:latin typeface="Times New Roman"/>
              <a:cs typeface="Times New Roman"/>
            </a:endParaRPr>
          </a:p>
          <a:p>
            <a:pPr marL="615950" marR="6350" lvl="1" indent="-232410" algn="just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3: The </a:t>
            </a:r>
            <a:r>
              <a:rPr sz="1700" spc="-5" dirty="0">
                <a:latin typeface="Times New Roman"/>
                <a:cs typeface="Times New Roman"/>
              </a:rPr>
              <a:t>codeword is corrupted during transmission, and </a:t>
            </a:r>
            <a:r>
              <a:rPr sz="1700" dirty="0">
                <a:latin typeface="Times New Roman"/>
                <a:cs typeface="Times New Roman"/>
              </a:rPr>
              <a:t>000 </a:t>
            </a:r>
            <a:r>
              <a:rPr sz="1700" spc="-5" dirty="0">
                <a:latin typeface="Times New Roman"/>
                <a:cs typeface="Times New Roman"/>
              </a:rPr>
              <a:t>is received. This is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valid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codeword.</a:t>
            </a:r>
            <a:r>
              <a:rPr sz="1700" spc="36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3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receiver</a:t>
            </a:r>
            <a:r>
              <a:rPr sz="1700" spc="3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incorrectly</a:t>
            </a:r>
            <a:r>
              <a:rPr sz="1700" spc="3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extracts</a:t>
            </a:r>
            <a:r>
              <a:rPr sz="1700" spc="3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37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dataword</a:t>
            </a:r>
            <a:r>
              <a:rPr sz="1700" spc="3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00.</a:t>
            </a:r>
            <a:r>
              <a:rPr sz="1700" spc="370" dirty="0">
                <a:latin typeface="Times New Roman"/>
                <a:cs typeface="Times New Roman"/>
              </a:rPr>
              <a:t> </a:t>
            </a:r>
            <a:r>
              <a:rPr sz="1700" spc="-45" dirty="0">
                <a:latin typeface="Times New Roman"/>
                <a:cs typeface="Times New Roman"/>
              </a:rPr>
              <a:t>Two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corrupted</a:t>
            </a:r>
            <a:r>
              <a:rPr sz="1700" spc="36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</a:t>
            </a:r>
            <a:r>
              <a:rPr sz="1700" spc="3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have </a:t>
            </a:r>
            <a:r>
              <a:rPr sz="1700" spc="-4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made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error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undetectable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52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983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Block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5391150" cy="3094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block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(4,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(k)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Codeword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5" dirty="0">
                <a:latin typeface="Times New Roman"/>
                <a:cs typeface="Times New Roman"/>
              </a:rPr>
              <a:t>Now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 </a:t>
            </a:r>
            <a:r>
              <a:rPr sz="2000" dirty="0">
                <a:latin typeface="Times New Roman"/>
                <a:cs typeface="Times New Roman"/>
              </a:rPr>
              <a:t>table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1: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Information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2: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Parity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3: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Codeword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53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983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Block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6294" y="1044066"/>
            <a:ext cx="11055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f</a:t>
            </a:r>
            <a:r>
              <a:rPr sz="1400" spc="5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ation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bit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47325" y="1044066"/>
            <a:ext cx="711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imes New Roman"/>
                <a:cs typeface="Times New Roman"/>
              </a:rPr>
              <a:t>Parity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Bit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94628" y="1044066"/>
            <a:ext cx="7696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imes New Roman"/>
                <a:cs typeface="Times New Roman"/>
              </a:rPr>
              <a:t>Code</a:t>
            </a:r>
            <a:r>
              <a:rPr sz="1400" spc="-1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ord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43000" y="1289796"/>
          <a:ext cx="6858000" cy="3435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5065"/>
                <a:gridCol w="1541780"/>
                <a:gridCol w="2891154"/>
              </a:tblGrid>
              <a:tr h="205411">
                <a:tc>
                  <a:txBody>
                    <a:bodyPr/>
                    <a:lstStyle/>
                    <a:p>
                      <a:pPr marR="3175" algn="r">
                        <a:lnSpc>
                          <a:spcPts val="151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000------------------------------</a:t>
                      </a:r>
                      <a:r>
                        <a:rPr sz="1400" spc="2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83310" algn="r">
                        <a:lnSpc>
                          <a:spcPts val="151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12434">
                <a:tc>
                  <a:txBody>
                    <a:bodyPr/>
                    <a:lstStyle/>
                    <a:p>
                      <a:pPr marR="29209" algn="r">
                        <a:lnSpc>
                          <a:spcPts val="157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-------------------------------1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69975" algn="r">
                        <a:lnSpc>
                          <a:spcPts val="1575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0001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14285">
                <a:tc>
                  <a:txBody>
                    <a:bodyPr/>
                    <a:lstStyle/>
                    <a:p>
                      <a:pPr marL="205740">
                        <a:lnSpc>
                          <a:spcPts val="158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001------------------------------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58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82040" algn="r">
                        <a:lnSpc>
                          <a:spcPts val="1585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0010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217768">
                <a:tc>
                  <a:txBody>
                    <a:bodyPr/>
                    <a:lstStyle/>
                    <a:p>
                      <a:pPr marL="472440">
                        <a:lnSpc>
                          <a:spcPts val="159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------------------------------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59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89025" algn="r">
                        <a:lnSpc>
                          <a:spcPts val="1595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0011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09006">
                <a:tc>
                  <a:txBody>
                    <a:bodyPr/>
                    <a:lstStyle/>
                    <a:p>
                      <a:pPr marL="205740">
                        <a:lnSpc>
                          <a:spcPts val="154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010-----------------------------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54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82040" algn="r">
                        <a:lnSpc>
                          <a:spcPts val="1545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0100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205803">
                <a:tc>
                  <a:txBody>
                    <a:bodyPr/>
                    <a:lstStyle/>
                    <a:p>
                      <a:pPr marL="472440">
                        <a:lnSpc>
                          <a:spcPts val="1455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------------------------------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5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82040" algn="r">
                        <a:lnSpc>
                          <a:spcPts val="145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0101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21242">
                <a:tc>
                  <a:txBody>
                    <a:bodyPr/>
                    <a:lstStyle/>
                    <a:p>
                      <a:pPr marL="205740">
                        <a:lnSpc>
                          <a:spcPts val="1664"/>
                        </a:lnSpc>
                        <a:spcBef>
                          <a:spcPts val="40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011-----------------------------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664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89025" algn="r">
                        <a:lnSpc>
                          <a:spcPts val="1664"/>
                        </a:lnSpc>
                        <a:spcBef>
                          <a:spcPts val="40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0110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205411">
                <a:tc>
                  <a:txBody>
                    <a:bodyPr/>
                    <a:lstStyle/>
                    <a:p>
                      <a:pPr marL="427990">
                        <a:lnSpc>
                          <a:spcPts val="139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------------------------------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39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95375" algn="r">
                        <a:lnSpc>
                          <a:spcPts val="1395"/>
                        </a:lnSpc>
                      </a:pP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0111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21308">
                <a:tc>
                  <a:txBody>
                    <a:bodyPr/>
                    <a:lstStyle/>
                    <a:p>
                      <a:pPr marL="205740">
                        <a:lnSpc>
                          <a:spcPts val="1664"/>
                        </a:lnSpc>
                        <a:spcBef>
                          <a:spcPts val="9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100----------------------------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664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82040" algn="r">
                        <a:lnSpc>
                          <a:spcPts val="1664"/>
                        </a:lnSpc>
                        <a:spcBef>
                          <a:spcPts val="95"/>
                        </a:spcBef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1000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205411">
                <a:tc>
                  <a:txBody>
                    <a:bodyPr/>
                    <a:lstStyle/>
                    <a:p>
                      <a:pPr marL="472440">
                        <a:lnSpc>
                          <a:spcPts val="134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34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82040" algn="r">
                        <a:lnSpc>
                          <a:spcPts val="1340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1001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21595">
                <a:tc>
                  <a:txBody>
                    <a:bodyPr/>
                    <a:lstStyle/>
                    <a:p>
                      <a:pPr marL="205740">
                        <a:lnSpc>
                          <a:spcPts val="1664"/>
                        </a:lnSpc>
                        <a:spcBef>
                          <a:spcPts val="15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101---------------------------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6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664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6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82040" algn="r">
                        <a:lnSpc>
                          <a:spcPts val="1664"/>
                        </a:lnSpc>
                        <a:spcBef>
                          <a:spcPts val="15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1010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6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205378">
                <a:tc>
                  <a:txBody>
                    <a:bodyPr/>
                    <a:lstStyle/>
                    <a:p>
                      <a:pPr marL="472440">
                        <a:lnSpc>
                          <a:spcPts val="147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89025" algn="r">
                        <a:lnSpc>
                          <a:spcPts val="1475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1011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21308">
                <a:tc>
                  <a:txBody>
                    <a:bodyPr/>
                    <a:lstStyle/>
                    <a:p>
                      <a:pPr marL="205740">
                        <a:lnSpc>
                          <a:spcPts val="1664"/>
                        </a:lnSpc>
                        <a:spcBef>
                          <a:spcPts val="15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110----------------------------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664"/>
                        </a:lnSpc>
                        <a:spcBef>
                          <a:spcPts val="1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89025" algn="r">
                        <a:lnSpc>
                          <a:spcPts val="1664"/>
                        </a:lnSpc>
                        <a:spcBef>
                          <a:spcPts val="15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1100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205678">
                <a:tc>
                  <a:txBody>
                    <a:bodyPr/>
                    <a:lstStyle/>
                    <a:p>
                      <a:pPr marL="472440">
                        <a:lnSpc>
                          <a:spcPts val="152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52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89025" algn="r">
                        <a:lnSpc>
                          <a:spcPts val="152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1101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39346">
                <a:tc>
                  <a:txBody>
                    <a:bodyPr/>
                    <a:lstStyle/>
                    <a:p>
                      <a:pPr marL="205740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111---------------------------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65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95375" algn="r">
                        <a:lnSpc>
                          <a:spcPts val="1655"/>
                        </a:lnSpc>
                      </a:pP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1110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224053">
                <a:tc>
                  <a:txBody>
                    <a:bodyPr/>
                    <a:lstStyle/>
                    <a:p>
                      <a:pPr marL="530225">
                        <a:lnSpc>
                          <a:spcPts val="1605"/>
                        </a:lnSpc>
                        <a:spcBef>
                          <a:spcPts val="6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----------------------------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605"/>
                        </a:lnSpc>
                        <a:spcBef>
                          <a:spcPts val="6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1106170" algn="r">
                        <a:lnSpc>
                          <a:spcPts val="1605"/>
                        </a:lnSpc>
                        <a:spcBef>
                          <a:spcPts val="6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1111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/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100327" y="1668779"/>
            <a:ext cx="6943725" cy="2677795"/>
            <a:chOff x="1100327" y="1668779"/>
            <a:chExt cx="6943725" cy="26777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27" y="1668779"/>
              <a:ext cx="6943344" cy="1234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2101595"/>
              <a:ext cx="6943344" cy="1234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327" y="2506979"/>
              <a:ext cx="6943344" cy="1234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2927603"/>
              <a:ext cx="6943344" cy="1234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3346703"/>
              <a:ext cx="6943344" cy="1234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3791711"/>
              <a:ext cx="6943344" cy="1234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27" y="4223003"/>
              <a:ext cx="6943344" cy="12344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983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Block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coding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54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1142" y="1119021"/>
            <a:ext cx="4370425" cy="366005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6350" y="4948234"/>
            <a:ext cx="9155430" cy="193040"/>
            <a:chOff x="-6350" y="4948234"/>
            <a:chExt cx="9155430" cy="193040"/>
          </a:xfrm>
        </p:grpSpPr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83458" y="2337638"/>
            <a:ext cx="259969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10" dirty="0"/>
              <a:t>F</a:t>
            </a:r>
            <a:r>
              <a:rPr spc="10" dirty="0"/>
              <a:t>LOW</a:t>
            </a:r>
            <a:r>
              <a:rPr spc="60" dirty="0"/>
              <a:t> </a:t>
            </a:r>
            <a:r>
              <a:rPr sz="2900" spc="5" dirty="0"/>
              <a:t>C</a:t>
            </a:r>
            <a:r>
              <a:rPr spc="5" dirty="0"/>
              <a:t>ONTROL</a:t>
            </a:r>
            <a:endParaRPr sz="29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55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059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important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responsibilities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flow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15" dirty="0">
                <a:latin typeface="Times New Roman"/>
                <a:cs typeface="Times New Roman"/>
              </a:rPr>
              <a:t>Collectively,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known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important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56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989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Flow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86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  <a:tab pos="6173470" algn="l"/>
              </a:tabLst>
            </a:pPr>
            <a:r>
              <a:rPr sz="2000" dirty="0">
                <a:latin typeface="Times New Roman"/>
                <a:cs typeface="Times New Roman"/>
              </a:rPr>
              <a:t>Flow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refers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procedures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restrict	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amount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data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dirty="0">
                <a:latin typeface="Times New Roman"/>
                <a:cs typeface="Times New Roman"/>
              </a:rPr>
              <a:t>send</a:t>
            </a:r>
            <a:r>
              <a:rPr sz="2000" spc="4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waiting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acknowledgment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Flow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coordinates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amount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sent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receiving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acknowledgement</a:t>
            </a:r>
            <a:endParaRPr sz="2000">
              <a:latin typeface="Times New Roman"/>
              <a:cs typeface="Times New Roman"/>
            </a:endParaRPr>
          </a:p>
          <a:p>
            <a:pPr marL="291465" marR="635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Flow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procedures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tells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sender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much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transmit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 </a:t>
            </a:r>
            <a:r>
              <a:rPr sz="2000" dirty="0">
                <a:latin typeface="Times New Roman"/>
                <a:cs typeface="Times New Roman"/>
              </a:rPr>
              <a:t>acknowledgement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57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989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Flow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31860" cy="2282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635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Receiver </a:t>
            </a:r>
            <a:r>
              <a:rPr sz="2000" dirty="0">
                <a:latin typeface="Times New Roman"/>
                <a:cs typeface="Times New Roman"/>
              </a:rPr>
              <a:t>has a </a:t>
            </a:r>
            <a:r>
              <a:rPr sz="2000" spc="-5" dirty="0">
                <a:latin typeface="Times New Roman"/>
                <a:cs typeface="Times New Roman"/>
              </a:rPr>
              <a:t>limited speed </a:t>
            </a:r>
            <a:r>
              <a:rPr sz="2000" spc="-10" dirty="0">
                <a:latin typeface="Times New Roman"/>
                <a:cs typeface="Times New Roman"/>
              </a:rPr>
              <a:t>at </a:t>
            </a:r>
            <a:r>
              <a:rPr sz="2000" spc="-5" dirty="0">
                <a:latin typeface="Times New Roman"/>
                <a:cs typeface="Times New Roman"/>
              </a:rPr>
              <a:t>which it can </a:t>
            </a:r>
            <a:r>
              <a:rPr sz="2000" dirty="0">
                <a:latin typeface="Times New Roman"/>
                <a:cs typeface="Times New Roman"/>
              </a:rPr>
              <a:t>process </a:t>
            </a:r>
            <a:r>
              <a:rPr sz="2000" spc="-5" dirty="0">
                <a:latin typeface="Times New Roman"/>
                <a:cs typeface="Times New Roman"/>
              </a:rPr>
              <a:t>incoming </a:t>
            </a:r>
            <a:r>
              <a:rPr sz="2000" dirty="0">
                <a:latin typeface="Times New Roman"/>
                <a:cs typeface="Times New Roman"/>
              </a:rPr>
              <a:t>data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0" dirty="0">
                <a:latin typeface="Times New Roman"/>
                <a:cs typeface="Times New Roman"/>
              </a:rPr>
              <a:t>limited </a:t>
            </a:r>
            <a:r>
              <a:rPr sz="2000" spc="-5" dirty="0">
                <a:latin typeface="Times New Roman"/>
                <a:cs typeface="Times New Roman"/>
              </a:rPr>
              <a:t> amount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memory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store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incoming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29146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sender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limits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reached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that</a:t>
            </a:r>
            <a:endParaRPr sz="2000">
              <a:latin typeface="Times New Roman"/>
              <a:cs typeface="Times New Roman"/>
            </a:endParaRPr>
          </a:p>
          <a:p>
            <a:pPr marL="291465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transmitter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send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fewer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temporarily</a:t>
            </a:r>
            <a:endParaRPr sz="2000">
              <a:latin typeface="Times New Roman"/>
              <a:cs typeface="Times New Roman"/>
            </a:endParaRPr>
          </a:p>
          <a:p>
            <a:pPr marL="291465" marR="571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Since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rate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processing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often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slower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rate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transmission,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receiver </a:t>
            </a:r>
            <a:r>
              <a:rPr sz="2000" dirty="0">
                <a:latin typeface="Times New Roman"/>
                <a:cs typeface="Times New Roman"/>
              </a:rPr>
              <a:t>has a </a:t>
            </a:r>
            <a:r>
              <a:rPr sz="2000" spc="-5" dirty="0">
                <a:latin typeface="Times New Roman"/>
                <a:cs typeface="Times New Roman"/>
              </a:rPr>
              <a:t>block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memory </a:t>
            </a:r>
            <a:r>
              <a:rPr sz="2000" spc="-10" dirty="0">
                <a:latin typeface="Times New Roman"/>
                <a:cs typeface="Times New Roman"/>
              </a:rPr>
              <a:t>(buffer) </a:t>
            </a:r>
            <a:r>
              <a:rPr sz="2000" spc="-5" dirty="0">
                <a:latin typeface="Times New Roman"/>
                <a:cs typeface="Times New Roman"/>
              </a:rPr>
              <a:t>for storing incoming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 until they are </a:t>
            </a:r>
            <a:r>
              <a:rPr sz="2000" dirty="0">
                <a:latin typeface="Times New Roman"/>
                <a:cs typeface="Times New Roman"/>
              </a:rPr>
              <a:t> processed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58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989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Flow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3819525" cy="98107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14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wo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oache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Feedback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based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flow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control</a:t>
            </a:r>
            <a:endParaRPr sz="1700">
              <a:latin typeface="Times New Roman"/>
              <a:cs typeface="Times New Roman"/>
            </a:endParaRPr>
          </a:p>
          <a:p>
            <a:pPr marL="941069" lvl="2" indent="-18542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941705" algn="l"/>
              </a:tabLst>
            </a:pPr>
            <a:r>
              <a:rPr sz="1500" spc="-5" dirty="0">
                <a:latin typeface="Times New Roman"/>
                <a:cs typeface="Times New Roman"/>
              </a:rPr>
              <a:t>The</a:t>
            </a:r>
            <a:r>
              <a:rPr sz="1500" spc="15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receiver</a:t>
            </a:r>
            <a:r>
              <a:rPr sz="1500" spc="15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sends</a:t>
            </a:r>
            <a:r>
              <a:rPr sz="1500" spc="15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back</a:t>
            </a:r>
            <a:r>
              <a:rPr sz="1500" spc="16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information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59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1419" y="1736598"/>
            <a:ext cx="45961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Times New Roman"/>
                <a:cs typeface="Times New Roman"/>
              </a:rPr>
              <a:t>to</a:t>
            </a:r>
            <a:r>
              <a:rPr sz="1500" spc="18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the</a:t>
            </a:r>
            <a:r>
              <a:rPr sz="1500" spc="16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sender</a:t>
            </a:r>
            <a:r>
              <a:rPr sz="1500" spc="17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giving</a:t>
            </a:r>
            <a:r>
              <a:rPr sz="1500" spc="17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it</a:t>
            </a:r>
            <a:r>
              <a:rPr sz="1500" spc="16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permission</a:t>
            </a:r>
            <a:r>
              <a:rPr sz="1500" spc="17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to</a:t>
            </a:r>
            <a:r>
              <a:rPr sz="1500" spc="17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send</a:t>
            </a:r>
            <a:r>
              <a:rPr sz="1500" spc="18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more</a:t>
            </a:r>
            <a:r>
              <a:rPr sz="1500" spc="16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data</a:t>
            </a:r>
            <a:r>
              <a:rPr sz="1500" spc="17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or</a:t>
            </a:r>
            <a:r>
              <a:rPr sz="1500" spc="18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at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1920703"/>
            <a:ext cx="8530590" cy="24517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941069">
              <a:lnSpc>
                <a:spcPct val="100000"/>
              </a:lnSpc>
              <a:spcBef>
                <a:spcPts val="450"/>
              </a:spcBef>
            </a:pPr>
            <a:r>
              <a:rPr sz="1500" spc="-5" dirty="0">
                <a:latin typeface="Times New Roman"/>
                <a:cs typeface="Times New Roman"/>
              </a:rPr>
              <a:t>least</a:t>
            </a:r>
            <a:r>
              <a:rPr sz="1500" spc="36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telling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the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sender </a:t>
            </a:r>
            <a:r>
              <a:rPr sz="1500" dirty="0">
                <a:latin typeface="Times New Roman"/>
                <a:cs typeface="Times New Roman"/>
              </a:rPr>
              <a:t>how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the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receiver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is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doing</a:t>
            </a:r>
            <a:endParaRPr sz="1500">
              <a:latin typeface="Times New Roman"/>
              <a:cs typeface="Times New Roman"/>
            </a:endParaRPr>
          </a:p>
          <a:p>
            <a:pPr marL="615950" indent="-232410">
              <a:lnSpc>
                <a:spcPct val="100000"/>
              </a:lnSpc>
              <a:spcBef>
                <a:spcPts val="40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Rate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based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flow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control</a:t>
            </a:r>
            <a:endParaRPr sz="1700">
              <a:latin typeface="Times New Roman"/>
              <a:cs typeface="Times New Roman"/>
            </a:endParaRPr>
          </a:p>
          <a:p>
            <a:pPr marL="941069" marR="5080" lvl="1" indent="-18478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941705" algn="l"/>
              </a:tabLst>
            </a:pPr>
            <a:r>
              <a:rPr sz="1500" spc="-5" dirty="0">
                <a:latin typeface="Times New Roman"/>
                <a:cs typeface="Times New Roman"/>
              </a:rPr>
              <a:t>The</a:t>
            </a:r>
            <a:r>
              <a:rPr sz="1500" spc="22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protocol</a:t>
            </a:r>
            <a:r>
              <a:rPr sz="1500" spc="229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has</a:t>
            </a:r>
            <a:r>
              <a:rPr sz="1500" spc="2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a</a:t>
            </a:r>
            <a:r>
              <a:rPr sz="1500" spc="204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built</a:t>
            </a:r>
            <a:r>
              <a:rPr sz="1500" spc="2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in</a:t>
            </a:r>
            <a:r>
              <a:rPr sz="1500" spc="229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mechanism</a:t>
            </a:r>
            <a:r>
              <a:rPr sz="1500" spc="2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that</a:t>
            </a:r>
            <a:r>
              <a:rPr sz="1500" spc="2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limits</a:t>
            </a:r>
            <a:r>
              <a:rPr sz="1500" spc="2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the</a:t>
            </a:r>
            <a:r>
              <a:rPr sz="1500" spc="22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rate</a:t>
            </a:r>
            <a:r>
              <a:rPr sz="1500" spc="2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at</a:t>
            </a:r>
            <a:r>
              <a:rPr sz="1500" spc="229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which</a:t>
            </a:r>
            <a:r>
              <a:rPr sz="1500" spc="2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senders</a:t>
            </a:r>
            <a:r>
              <a:rPr sz="1500" spc="2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may</a:t>
            </a:r>
            <a:r>
              <a:rPr sz="1500" spc="2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transmit</a:t>
            </a:r>
            <a:r>
              <a:rPr sz="1500" spc="2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data, </a:t>
            </a:r>
            <a:r>
              <a:rPr sz="1500" spc="-36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without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using</a:t>
            </a:r>
            <a:r>
              <a:rPr sz="1500" spc="-5" dirty="0">
                <a:latin typeface="Times New Roman"/>
                <a:cs typeface="Times New Roman"/>
              </a:rPr>
              <a:t> feedback </a:t>
            </a:r>
            <a:r>
              <a:rPr sz="1500" dirty="0">
                <a:latin typeface="Times New Roman"/>
                <a:cs typeface="Times New Roman"/>
              </a:rPr>
              <a:t>from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the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receiver</a:t>
            </a:r>
            <a:endParaRPr sz="15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291465" algn="l"/>
                <a:tab pos="292100" algn="l"/>
                <a:tab pos="1204595" algn="l"/>
                <a:tab pos="1807845" algn="l"/>
                <a:tab pos="2664460" algn="l"/>
                <a:tab pos="3660140" algn="l"/>
                <a:tab pos="4236085" algn="l"/>
                <a:tab pos="4487545" algn="l"/>
                <a:tab pos="5511800" algn="l"/>
                <a:tab pos="6496685" algn="l"/>
                <a:tab pos="7013575" algn="l"/>
                <a:tab pos="7996555" algn="l"/>
              </a:tabLst>
            </a:pPr>
            <a:r>
              <a:rPr sz="2000" spc="-21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us	fl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w	con</a:t>
            </a:r>
            <a:r>
              <a:rPr sz="2000" spc="-10" dirty="0">
                <a:latin typeface="Times New Roman"/>
                <a:cs typeface="Times New Roman"/>
              </a:rPr>
              <a:t>tr</a:t>
            </a:r>
            <a:r>
              <a:rPr sz="2000" dirty="0">
                <a:latin typeface="Times New Roman"/>
                <a:cs typeface="Times New Roman"/>
              </a:rPr>
              <a:t>ol	s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es	uses	a	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on	p</a:t>
            </a:r>
            <a:r>
              <a:rPr sz="2000" spc="-1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oto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ol	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hat	c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nta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ns	wel</a:t>
            </a:r>
            <a:r>
              <a:rPr sz="2000" spc="-2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-  defined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rules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transmit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next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  <a:tab pos="5050155" algn="l"/>
              </a:tabLst>
            </a:pP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rules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often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prohibit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frames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being	sent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until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granted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permission,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either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implicitly</a:t>
            </a:r>
            <a:r>
              <a:rPr sz="2000" dirty="0">
                <a:latin typeface="Times New Roman"/>
                <a:cs typeface="Times New Roman"/>
              </a:rPr>
              <a:t> 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explicitly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989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Flow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6374765" cy="16383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Frame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Header: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It </a:t>
            </a:r>
            <a:r>
              <a:rPr sz="1700" spc="-5" dirty="0">
                <a:latin typeface="Times New Roman"/>
                <a:cs typeface="Times New Roman"/>
              </a:rPr>
              <a:t>contains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source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destination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addresses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Payload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field:</a:t>
            </a:r>
            <a:r>
              <a:rPr sz="1700" dirty="0">
                <a:latin typeface="Times New Roman"/>
                <a:cs typeface="Times New Roman"/>
              </a:rPr>
              <a:t> It</a:t>
            </a:r>
            <a:r>
              <a:rPr sz="1700" spc="-5" dirty="0">
                <a:latin typeface="Times New Roman"/>
                <a:cs typeface="Times New Roman"/>
              </a:rPr>
              <a:t> contains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message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 delivered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10" dirty="0">
                <a:latin typeface="Times New Roman"/>
                <a:cs typeface="Times New Roman"/>
              </a:rPr>
              <a:t>Trailer: </a:t>
            </a:r>
            <a:r>
              <a:rPr sz="1700" dirty="0">
                <a:latin typeface="Times New Roman"/>
                <a:cs typeface="Times New Roman"/>
              </a:rPr>
              <a:t>It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contains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error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detection</a:t>
            </a:r>
            <a:r>
              <a:rPr sz="1700" dirty="0">
                <a:latin typeface="Times New Roman"/>
                <a:cs typeface="Times New Roman"/>
              </a:rPr>
              <a:t> and</a:t>
            </a:r>
            <a:r>
              <a:rPr sz="1700" spc="-5" dirty="0">
                <a:latin typeface="Times New Roman"/>
                <a:cs typeface="Times New Roman"/>
              </a:rPr>
              <a:t> error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correction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bits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Flag: </a:t>
            </a:r>
            <a:r>
              <a:rPr sz="1700" dirty="0">
                <a:latin typeface="Times New Roman"/>
                <a:cs typeface="Times New Roman"/>
              </a:rPr>
              <a:t>It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marks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beginning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end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frame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6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1977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Parts</a:t>
            </a:r>
            <a:r>
              <a:rPr sz="2600" b="0" spc="-4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Frame</a:t>
            </a:r>
            <a:endParaRPr sz="26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24280" y="3575113"/>
          <a:ext cx="6894193" cy="5486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1760"/>
                <a:gridCol w="1169035"/>
                <a:gridCol w="1855470"/>
                <a:gridCol w="1106169"/>
                <a:gridCol w="1381759"/>
              </a:tblGrid>
              <a:tr h="548627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Flag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54940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Header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54940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Payload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Field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54940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Trailer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54940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Flag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54940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150" y="1316863"/>
            <a:ext cx="8528050" cy="28550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7989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Flow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60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8529955" cy="162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Let</a:t>
            </a:r>
            <a:r>
              <a:rPr sz="2000" spc="4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</a:t>
            </a:r>
            <a:r>
              <a:rPr sz="2000" spc="4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first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assume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have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ideal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channel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which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no</a:t>
            </a:r>
            <a:r>
              <a:rPr sz="2000" spc="4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frames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lost,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duplicated,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corrupted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0" dirty="0">
                <a:latin typeface="Times New Roman"/>
                <a:cs typeface="Times New Roman"/>
              </a:rPr>
              <a:t>Two</a:t>
            </a:r>
            <a:r>
              <a:rPr sz="2000" dirty="0">
                <a:latin typeface="Times New Roman"/>
                <a:cs typeface="Times New Roman"/>
              </a:rPr>
              <a:t> protocols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Simplest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Protocol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15" dirty="0">
                <a:latin typeface="Times New Roman"/>
                <a:cs typeface="Times New Roman"/>
              </a:rPr>
              <a:t>Stop-and-Wait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Protocol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61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4022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Noiseless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channel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5657" y="1563649"/>
            <a:ext cx="5146675" cy="23467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3869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Simplest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62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676" y="1419669"/>
            <a:ext cx="5237099" cy="29443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3869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Simplest</a:t>
            </a:r>
            <a:r>
              <a:rPr sz="2600" b="0" spc="-3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Protocol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63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528050" cy="36175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protocols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S</a:t>
            </a:r>
            <a:r>
              <a:rPr sz="1700" spc="-10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o</a:t>
            </a:r>
            <a:r>
              <a:rPr sz="1700" spc="-5" dirty="0">
                <a:latin typeface="Times New Roman"/>
                <a:cs typeface="Times New Roman"/>
              </a:rPr>
              <a:t>p-an</a:t>
            </a:r>
            <a:r>
              <a:rPr sz="1700" dirty="0">
                <a:latin typeface="Times New Roman"/>
                <a:cs typeface="Times New Roman"/>
              </a:rPr>
              <a:t>d</a:t>
            </a:r>
            <a:r>
              <a:rPr sz="1700" spc="-5" dirty="0">
                <a:latin typeface="Times New Roman"/>
                <a:cs typeface="Times New Roman"/>
              </a:rPr>
              <a:t>-</a:t>
            </a:r>
            <a:r>
              <a:rPr sz="1700" spc="-135" dirty="0">
                <a:latin typeface="Times New Roman"/>
                <a:cs typeface="Times New Roman"/>
              </a:rPr>
              <a:t>W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t</a:t>
            </a:r>
            <a:r>
              <a:rPr sz="1700" spc="-1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Au</a:t>
            </a:r>
            <a:r>
              <a:rPr sz="1700" spc="-10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o</a:t>
            </a:r>
            <a:r>
              <a:rPr sz="1700" spc="-10" dirty="0">
                <a:latin typeface="Times New Roman"/>
                <a:cs typeface="Times New Roman"/>
              </a:rPr>
              <a:t>m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" dirty="0">
                <a:latin typeface="Times New Roman"/>
                <a:cs typeface="Times New Roman"/>
              </a:rPr>
              <a:t>t</a:t>
            </a:r>
            <a:r>
              <a:rPr sz="1700" spc="-5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c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Repeat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Request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5" dirty="0">
                <a:latin typeface="Times New Roman"/>
                <a:cs typeface="Times New Roman"/>
              </a:rPr>
              <a:t>G</a:t>
            </a:r>
            <a:r>
              <a:rPr sz="1700" dirty="0">
                <a:latin typeface="Times New Roman"/>
                <a:cs typeface="Times New Roman"/>
              </a:rPr>
              <a:t>o</a:t>
            </a:r>
            <a:r>
              <a:rPr sz="1700" spc="-5" dirty="0">
                <a:latin typeface="Times New Roman"/>
                <a:cs typeface="Times New Roman"/>
              </a:rPr>
              <a:t>-</a:t>
            </a:r>
            <a:r>
              <a:rPr sz="1700" dirty="0">
                <a:latin typeface="Times New Roman"/>
                <a:cs typeface="Times New Roman"/>
              </a:rPr>
              <a:t>Back</a:t>
            </a:r>
            <a:r>
              <a:rPr sz="1700" spc="-5" dirty="0">
                <a:latin typeface="Times New Roman"/>
                <a:cs typeface="Times New Roman"/>
              </a:rPr>
              <a:t>-</a:t>
            </a:r>
            <a:r>
              <a:rPr sz="1700" dirty="0">
                <a:latin typeface="Times New Roman"/>
                <a:cs typeface="Times New Roman"/>
              </a:rPr>
              <a:t>N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Au</a:t>
            </a:r>
            <a:r>
              <a:rPr sz="1700" spc="-10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o</a:t>
            </a:r>
            <a:r>
              <a:rPr sz="1700" spc="-10" dirty="0">
                <a:latin typeface="Times New Roman"/>
                <a:cs typeface="Times New Roman"/>
              </a:rPr>
              <a:t>m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" dirty="0">
                <a:latin typeface="Times New Roman"/>
                <a:cs typeface="Times New Roman"/>
              </a:rPr>
              <a:t>t</a:t>
            </a:r>
            <a:r>
              <a:rPr sz="1700" spc="-5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c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Repeat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Request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Selective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Repeat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Automatic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Repeat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Request</a:t>
            </a:r>
            <a:endParaRPr sz="17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25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NOTE: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Round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Trip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Time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(RTT)</a:t>
            </a:r>
            <a:endParaRPr sz="2000">
              <a:latin typeface="Times New Roman"/>
              <a:cs typeface="Times New Roman"/>
            </a:endParaRPr>
          </a:p>
          <a:p>
            <a:pPr marL="615950" marR="508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20" dirty="0">
                <a:latin typeface="Times New Roman"/>
                <a:cs typeface="Times New Roman"/>
              </a:rPr>
              <a:t>Time</a:t>
            </a:r>
            <a:r>
              <a:rPr sz="1700" spc="3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taken</a:t>
            </a:r>
            <a:r>
              <a:rPr sz="1700" spc="2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</a:t>
            </a:r>
            <a:r>
              <a:rPr sz="1700" spc="30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frame</a:t>
            </a:r>
            <a:r>
              <a:rPr sz="1700" spc="3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3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travel</a:t>
            </a:r>
            <a:r>
              <a:rPr sz="1700" spc="2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from</a:t>
            </a:r>
            <a:r>
              <a:rPr sz="1700" spc="30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sender</a:t>
            </a:r>
            <a:r>
              <a:rPr sz="1700" spc="2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30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receiver</a:t>
            </a:r>
            <a:r>
              <a:rPr sz="1700" spc="30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+</a:t>
            </a:r>
            <a:r>
              <a:rPr sz="1700" spc="29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Time</a:t>
            </a:r>
            <a:r>
              <a:rPr sz="1700" spc="3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taken</a:t>
            </a:r>
            <a:r>
              <a:rPr sz="1700" spc="3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by</a:t>
            </a:r>
            <a:r>
              <a:rPr sz="1700" spc="30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corresponding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frame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ACK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dirty="0">
                <a:latin typeface="Times New Roman"/>
                <a:cs typeface="Times New Roman"/>
              </a:rPr>
              <a:t> travel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from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receiver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sender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Thus,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30" dirty="0">
                <a:latin typeface="Times New Roman"/>
                <a:cs typeface="Times New Roman"/>
              </a:rPr>
              <a:t>RTT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= 2*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Tp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(Twice </a:t>
            </a:r>
            <a:r>
              <a:rPr sz="1700" spc="-5" dirty="0">
                <a:latin typeface="Times New Roman"/>
                <a:cs typeface="Times New Roman"/>
              </a:rPr>
              <a:t>Propagation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Time)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64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1927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Noisy</a:t>
            </a:r>
            <a:r>
              <a:rPr sz="2600" b="0" spc="-8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channel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26413"/>
            <a:ext cx="4692650" cy="34886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91465" marR="8890" indent="-279400">
              <a:lnSpc>
                <a:spcPts val="1540"/>
              </a:lnSpc>
              <a:spcBef>
                <a:spcPts val="459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600" spc="-5" dirty="0">
                <a:latin typeface="Times New Roman"/>
                <a:cs typeface="Times New Roman"/>
              </a:rPr>
              <a:t>Sender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keeps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copy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last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frame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until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receives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 acknowledgement</a:t>
            </a:r>
            <a:endParaRPr sz="1600">
              <a:latin typeface="Times New Roman"/>
              <a:cs typeface="Times New Roman"/>
            </a:endParaRPr>
          </a:p>
          <a:p>
            <a:pPr marL="291465" marR="11430" indent="-279400">
              <a:lnSpc>
                <a:spcPts val="1540"/>
              </a:lnSpc>
              <a:spcBef>
                <a:spcPts val="3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600" spc="-5" dirty="0">
                <a:latin typeface="Times New Roman"/>
                <a:cs typeface="Times New Roman"/>
              </a:rPr>
              <a:t>For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identification,</a:t>
            </a:r>
            <a:r>
              <a:rPr sz="1600" spc="20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data</a:t>
            </a:r>
            <a:r>
              <a:rPr sz="1600" spc="2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frame</a:t>
            </a:r>
            <a:r>
              <a:rPr sz="1600" spc="20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2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acknowledgement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(ACK)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frames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numbered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alternatively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0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marL="291465" marR="7620" indent="-279400">
              <a:lnSpc>
                <a:spcPts val="1540"/>
              </a:lnSpc>
              <a:spcBef>
                <a:spcPts val="37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600" spc="-5" dirty="0">
                <a:latin typeface="Times New Roman"/>
                <a:cs typeface="Times New Roman"/>
              </a:rPr>
              <a:t>Sender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has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control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variable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“S”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that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holds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number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recently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frame.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(0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 1)</a:t>
            </a:r>
            <a:endParaRPr sz="1600">
              <a:latin typeface="Times New Roman"/>
              <a:cs typeface="Times New Roman"/>
            </a:endParaRPr>
          </a:p>
          <a:p>
            <a:pPr marL="291465" marR="8890" indent="-279400">
              <a:lnSpc>
                <a:spcPts val="1540"/>
              </a:lnSpc>
              <a:spcBef>
                <a:spcPts val="37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600" spc="-5" dirty="0">
                <a:latin typeface="Times New Roman"/>
                <a:cs typeface="Times New Roman"/>
              </a:rPr>
              <a:t>Receiver</a:t>
            </a:r>
            <a:r>
              <a:rPr sz="1600" spc="3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has</a:t>
            </a:r>
            <a:r>
              <a:rPr sz="1600" spc="3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3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control</a:t>
            </a:r>
            <a:r>
              <a:rPr sz="1600" spc="3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variable</a:t>
            </a:r>
            <a:r>
              <a:rPr sz="1600" spc="3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“R”</a:t>
            </a:r>
            <a:r>
              <a:rPr sz="1600" spc="3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that</a:t>
            </a:r>
            <a:r>
              <a:rPr sz="1600" spc="3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holds</a:t>
            </a:r>
            <a:r>
              <a:rPr sz="1600" spc="3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number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next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frame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expected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(0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 1)</a:t>
            </a:r>
            <a:endParaRPr sz="1600">
              <a:latin typeface="Times New Roman"/>
              <a:cs typeface="Times New Roman"/>
            </a:endParaRPr>
          </a:p>
          <a:p>
            <a:pPr marL="291465" marR="5080" indent="-279400" algn="just">
              <a:lnSpc>
                <a:spcPct val="80000"/>
              </a:lnSpc>
              <a:spcBef>
                <a:spcPts val="395"/>
              </a:spcBef>
              <a:buFont typeface="Arial MT"/>
              <a:buChar char="•"/>
              <a:tabLst>
                <a:tab pos="292100" algn="l"/>
              </a:tabLst>
            </a:pPr>
            <a:r>
              <a:rPr sz="1600" spc="-5" dirty="0">
                <a:latin typeface="Times New Roman"/>
                <a:cs typeface="Times New Roman"/>
              </a:rPr>
              <a:t>Sender</a:t>
            </a:r>
            <a:r>
              <a:rPr sz="1600" spc="3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starts</a:t>
            </a:r>
            <a:r>
              <a:rPr sz="1600" spc="3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3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timer</a:t>
            </a:r>
            <a:r>
              <a:rPr sz="1600" spc="3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when</a:t>
            </a:r>
            <a:r>
              <a:rPr sz="1600" spc="3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</a:t>
            </a:r>
            <a:r>
              <a:rPr sz="1600" spc="3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sends</a:t>
            </a:r>
            <a:r>
              <a:rPr sz="1600" spc="3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3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frame.</a:t>
            </a:r>
            <a:r>
              <a:rPr sz="1600" spc="3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If</a:t>
            </a:r>
            <a:r>
              <a:rPr sz="1600" spc="3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 </a:t>
            </a:r>
            <a:r>
              <a:rPr sz="1600" spc="-3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ACK is </a:t>
            </a:r>
            <a:r>
              <a:rPr sz="1600" dirty="0">
                <a:latin typeface="Times New Roman"/>
                <a:cs typeface="Times New Roman"/>
              </a:rPr>
              <a:t>not </a:t>
            </a:r>
            <a:r>
              <a:rPr sz="1600" spc="-5" dirty="0">
                <a:latin typeface="Times New Roman"/>
                <a:cs typeface="Times New Roman"/>
              </a:rPr>
              <a:t>received within a </a:t>
            </a:r>
            <a:r>
              <a:rPr sz="1600" dirty="0">
                <a:latin typeface="Times New Roman"/>
                <a:cs typeface="Times New Roman"/>
              </a:rPr>
              <a:t>allocated time </a:t>
            </a:r>
            <a:r>
              <a:rPr sz="1600" spc="-5" dirty="0">
                <a:latin typeface="Times New Roman"/>
                <a:cs typeface="Times New Roman"/>
              </a:rPr>
              <a:t>period,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sender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assumes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that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frame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was</a:t>
            </a:r>
            <a:r>
              <a:rPr sz="1600" spc="-5" dirty="0">
                <a:latin typeface="Times New Roman"/>
                <a:cs typeface="Times New Roman"/>
              </a:rPr>
              <a:t> lost</a:t>
            </a:r>
            <a:r>
              <a:rPr sz="1600" spc="390" dirty="0">
                <a:latin typeface="Times New Roman"/>
                <a:cs typeface="Times New Roman"/>
              </a:rPr>
              <a:t> </a:t>
            </a:r>
            <a:r>
              <a:rPr sz="1600" spc="10" dirty="0">
                <a:latin typeface="Times New Roman"/>
                <a:cs typeface="Times New Roman"/>
              </a:rPr>
              <a:t>or 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damaged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resends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</a:t>
            </a:r>
            <a:endParaRPr sz="1600">
              <a:latin typeface="Times New Roman"/>
              <a:cs typeface="Times New Roman"/>
            </a:endParaRPr>
          </a:p>
          <a:p>
            <a:pPr marL="291465" marR="9525" indent="-279400" algn="just">
              <a:lnSpc>
                <a:spcPts val="1540"/>
              </a:lnSpc>
              <a:spcBef>
                <a:spcPts val="365"/>
              </a:spcBef>
              <a:buFont typeface="Arial MT"/>
              <a:buChar char="•"/>
              <a:tabLst>
                <a:tab pos="292100" algn="l"/>
              </a:tabLst>
            </a:pPr>
            <a:r>
              <a:rPr sz="1600" spc="-5" dirty="0">
                <a:latin typeface="Times New Roman"/>
                <a:cs typeface="Times New Roman"/>
              </a:rPr>
              <a:t>Receiver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only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positive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ACK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if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frame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received</a:t>
            </a:r>
            <a:endParaRPr sz="1600">
              <a:latin typeface="Times New Roman"/>
              <a:cs typeface="Times New Roman"/>
            </a:endParaRPr>
          </a:p>
          <a:p>
            <a:pPr marL="291465" indent="-279400" algn="just">
              <a:lnSpc>
                <a:spcPts val="1730"/>
              </a:lnSpc>
              <a:spcBef>
                <a:spcPts val="10"/>
              </a:spcBef>
              <a:buFont typeface="Arial MT"/>
              <a:buChar char="•"/>
              <a:tabLst>
                <a:tab pos="292100" algn="l"/>
              </a:tabLst>
            </a:pPr>
            <a:r>
              <a:rPr sz="1600" spc="-5" dirty="0">
                <a:latin typeface="Times New Roman"/>
                <a:cs typeface="Times New Roman"/>
              </a:rPr>
              <a:t>ACK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number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always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defines</a:t>
            </a:r>
            <a:r>
              <a:rPr sz="1600" spc="1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number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next</a:t>
            </a:r>
            <a:endParaRPr sz="1600">
              <a:latin typeface="Times New Roman"/>
              <a:cs typeface="Times New Roman"/>
            </a:endParaRPr>
          </a:p>
          <a:p>
            <a:pPr marL="291465" algn="just">
              <a:lnSpc>
                <a:spcPts val="1730"/>
              </a:lnSpc>
            </a:pPr>
            <a:r>
              <a:rPr sz="1600" spc="-5" dirty="0">
                <a:latin typeface="Times New Roman"/>
                <a:cs typeface="Times New Roman"/>
              </a:rPr>
              <a:t>expected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frame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2254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(Gener</a:t>
            </a:r>
            <a:r>
              <a:rPr sz="2600" b="0" spc="-10" dirty="0">
                <a:latin typeface="Times New Roman"/>
                <a:cs typeface="Times New Roman"/>
              </a:rPr>
              <a:t>a</a:t>
            </a:r>
            <a:r>
              <a:rPr sz="2600" b="0" dirty="0">
                <a:latin typeface="Times New Roman"/>
                <a:cs typeface="Times New Roman"/>
              </a:rPr>
              <a:t>l</a:t>
            </a:r>
            <a:r>
              <a:rPr sz="2600" b="0" spc="-3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Scenar</a:t>
            </a:r>
            <a:r>
              <a:rPr sz="2600" b="0" spc="-15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o)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0080" y="1203591"/>
            <a:ext cx="3657600" cy="3486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65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3818254" cy="191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When</a:t>
            </a:r>
            <a:r>
              <a:rPr sz="2000" dirty="0">
                <a:latin typeface="Times New Roman"/>
                <a:cs typeface="Times New Roman"/>
              </a:rPr>
              <a:t> 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receives</a:t>
            </a:r>
            <a:r>
              <a:rPr sz="2000" dirty="0">
                <a:latin typeface="Times New Roman"/>
                <a:cs typeface="Times New Roman"/>
              </a:rPr>
              <a:t> 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damaged frame, it discards </a:t>
            </a:r>
            <a:r>
              <a:rPr sz="2000" spc="-10" dirty="0">
                <a:latin typeface="Times New Roman"/>
                <a:cs typeface="Times New Roman"/>
              </a:rPr>
              <a:t>it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keeps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  <a:p>
            <a:pPr marL="291465" marR="571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After</a:t>
            </a:r>
            <a:r>
              <a:rPr sz="2000" dirty="0">
                <a:latin typeface="Times New Roman"/>
                <a:cs typeface="Times New Roman"/>
              </a:rPr>
              <a:t> 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timer</a:t>
            </a:r>
            <a:r>
              <a:rPr sz="2000" spc="-5" dirty="0">
                <a:latin typeface="Times New Roman"/>
                <a:cs typeface="Times New Roman"/>
              </a:rPr>
              <a:t> at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sender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expires,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another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copy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frame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50590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(Da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aged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fr</a:t>
            </a:r>
            <a:r>
              <a:rPr sz="2600" b="0" spc="-15" dirty="0">
                <a:latin typeface="Times New Roman"/>
                <a:cs typeface="Times New Roman"/>
              </a:rPr>
              <a:t>am</a:t>
            </a:r>
            <a:r>
              <a:rPr sz="2600" b="0" dirty="0">
                <a:latin typeface="Times New Roman"/>
                <a:cs typeface="Times New Roman"/>
              </a:rPr>
              <a:t>e)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3572" y="1089253"/>
            <a:ext cx="4760849" cy="37147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66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344932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635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sender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receives</a:t>
            </a:r>
            <a:r>
              <a:rPr sz="2000" dirty="0">
                <a:latin typeface="Times New Roman"/>
                <a:cs typeface="Times New Roman"/>
              </a:rPr>
              <a:t> 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aged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discar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endParaRPr sz="2000">
              <a:latin typeface="Times New Roman"/>
              <a:cs typeface="Times New Roman"/>
            </a:endParaRPr>
          </a:p>
          <a:p>
            <a:pPr marL="291465" marR="5080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When the </a:t>
            </a:r>
            <a:r>
              <a:rPr sz="2000" spc="-10" dirty="0">
                <a:latin typeface="Times New Roman"/>
                <a:cs typeface="Times New Roman"/>
              </a:rPr>
              <a:t>timer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the sender </a:t>
            </a:r>
            <a:r>
              <a:rPr sz="2000" dirty="0">
                <a:latin typeface="Times New Roman"/>
                <a:cs typeface="Times New Roman"/>
              </a:rPr>
              <a:t> expires, </a:t>
            </a:r>
            <a:r>
              <a:rPr sz="2000" spc="-5" dirty="0">
                <a:latin typeface="Times New Roman"/>
                <a:cs typeface="Times New Roman"/>
              </a:rPr>
              <a:t>the sender retransmits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29146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already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3201" y="3023057"/>
            <a:ext cx="20104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7535" algn="l"/>
                <a:tab pos="1803400" algn="l"/>
              </a:tabLst>
            </a:pP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nd	e</a:t>
            </a:r>
            <a:r>
              <a:rPr sz="2000" spc="-10" dirty="0">
                <a:latin typeface="Times New Roman"/>
                <a:cs typeface="Times New Roman"/>
              </a:rPr>
              <a:t>x</a:t>
            </a:r>
            <a:r>
              <a:rPr sz="2000" dirty="0">
                <a:latin typeface="Times New Roman"/>
                <a:cs typeface="Times New Roman"/>
              </a:rPr>
              <a:t>pec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	</a:t>
            </a:r>
            <a:r>
              <a:rPr sz="2000" spc="-20" dirty="0">
                <a:latin typeface="Times New Roman"/>
                <a:cs typeface="Times New Roman"/>
              </a:rPr>
              <a:t>to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231" y="3023057"/>
            <a:ext cx="1026794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821690" algn="l"/>
              </a:tabLst>
            </a:pPr>
            <a:r>
              <a:rPr sz="2000" spc="-5" dirty="0">
                <a:latin typeface="Times New Roman"/>
                <a:cs typeface="Times New Roman"/>
              </a:rPr>
              <a:t>frame	</a:t>
            </a:r>
            <a:r>
              <a:rPr sz="2000" dirty="0">
                <a:latin typeface="Times New Roman"/>
                <a:cs typeface="Times New Roman"/>
              </a:rPr>
              <a:t>1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 </a:t>
            </a:r>
            <a:r>
              <a:rPr sz="2000" dirty="0">
                <a:latin typeface="Times New Roman"/>
                <a:cs typeface="Times New Roman"/>
              </a:rPr>
              <a:t> The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ore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9382" y="3328161"/>
            <a:ext cx="209677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100"/>
              </a:spcBef>
              <a:tabLst>
                <a:tab pos="655320" algn="l"/>
                <a:tab pos="943610" algn="l"/>
                <a:tab pos="1410335" algn="l"/>
                <a:tab pos="1774189" algn="l"/>
              </a:tabLst>
            </a:pPr>
            <a:r>
              <a:rPr sz="2000" spc="-10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ra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		0	(R</a:t>
            </a:r>
            <a:r>
              <a:rPr sz="2000" spc="-5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0)</a:t>
            </a:r>
            <a:r>
              <a:rPr sz="2000" dirty="0">
                <a:latin typeface="Times New Roman"/>
                <a:cs typeface="Times New Roman"/>
              </a:rPr>
              <a:t>.  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t	d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sca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ds	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231" y="3937812"/>
            <a:ext cx="2407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second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copy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9714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(Da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aged</a:t>
            </a:r>
            <a:r>
              <a:rPr sz="2600" b="0" spc="-17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AC</a:t>
            </a:r>
            <a:r>
              <a:rPr sz="2600" b="0" spc="5" dirty="0">
                <a:latin typeface="Times New Roman"/>
                <a:cs typeface="Times New Roman"/>
              </a:rPr>
              <a:t>K</a:t>
            </a:r>
            <a:r>
              <a:rPr sz="2600" b="0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3114" y="1131595"/>
            <a:ext cx="5059426" cy="36004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67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2133"/>
            <a:ext cx="3869690" cy="3562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5080" indent="-2794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</a:t>
            </a:r>
            <a:r>
              <a:rPr sz="2000" spc="4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delayed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due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</a:t>
            </a:r>
            <a:r>
              <a:rPr sz="2000" dirty="0">
                <a:latin typeface="Times New Roman"/>
                <a:cs typeface="Times New Roman"/>
              </a:rPr>
              <a:t> problem</a:t>
            </a:r>
            <a:endParaRPr sz="2000">
              <a:latin typeface="Times New Roman"/>
              <a:cs typeface="Times New Roman"/>
            </a:endParaRPr>
          </a:p>
          <a:p>
            <a:pPr marL="29146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50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received</a:t>
            </a:r>
            <a:r>
              <a:rPr sz="2000" spc="5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after</a:t>
            </a:r>
            <a:r>
              <a:rPr sz="2000" spc="5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timer</a:t>
            </a:r>
            <a:r>
              <a:rPr sz="2000" spc="5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</a:t>
            </a:r>
            <a:endParaRPr sz="2000">
              <a:latin typeface="Times New Roman"/>
              <a:cs typeface="Times New Roman"/>
            </a:endParaRPr>
          </a:p>
          <a:p>
            <a:pPr marL="291465" algn="just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frame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expired</a:t>
            </a:r>
            <a:endParaRPr sz="2000">
              <a:latin typeface="Times New Roman"/>
              <a:cs typeface="Times New Roman"/>
            </a:endParaRPr>
          </a:p>
          <a:p>
            <a:pPr marL="291465" marR="6350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Sender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retransmitted</a:t>
            </a:r>
            <a:r>
              <a:rPr sz="2000" dirty="0">
                <a:latin typeface="Times New Roman"/>
                <a:cs typeface="Times New Roman"/>
              </a:rPr>
              <a:t> 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copy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 frame</a:t>
            </a:r>
            <a:r>
              <a:rPr sz="2000" dirty="0">
                <a:latin typeface="Times New Roman"/>
                <a:cs typeface="Times New Roman"/>
              </a:rPr>
              <a:t> 0.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However,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=1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expects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frame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discards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duplicate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291465" indent="-2794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Sender</a:t>
            </a:r>
            <a:r>
              <a:rPr sz="2000" spc="540" dirty="0">
                <a:latin typeface="Times New Roman"/>
                <a:cs typeface="Times New Roman"/>
              </a:rPr>
              <a:t>  </a:t>
            </a:r>
            <a:r>
              <a:rPr sz="2000" spc="-5" dirty="0">
                <a:latin typeface="Times New Roman"/>
                <a:cs typeface="Times New Roman"/>
              </a:rPr>
              <a:t>receives</a:t>
            </a:r>
            <a:r>
              <a:rPr sz="2000" spc="53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2   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ACKs,   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endParaRPr sz="2000">
              <a:latin typeface="Times New Roman"/>
              <a:cs typeface="Times New Roman"/>
            </a:endParaRPr>
          </a:p>
          <a:p>
            <a:pPr marL="291465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disc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7517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(ACK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delayed)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3991" y="1059548"/>
            <a:ext cx="4710557" cy="37451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68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85" rIns="0" bIns="0" rtlCol="0">
            <a:spAutoFit/>
          </a:bodyPr>
          <a:lstStyle/>
          <a:p>
            <a:pPr marL="293370" marR="508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5" dirty="0"/>
              <a:t>Error</a:t>
            </a:r>
            <a:r>
              <a:rPr spc="235" dirty="0"/>
              <a:t> </a:t>
            </a:r>
            <a:r>
              <a:rPr spc="-5" dirty="0"/>
              <a:t>correction</a:t>
            </a:r>
            <a:r>
              <a:rPr spc="229" dirty="0"/>
              <a:t> </a:t>
            </a:r>
            <a:r>
              <a:rPr spc="-10" dirty="0"/>
              <a:t>in</a:t>
            </a:r>
            <a:r>
              <a:rPr spc="229" dirty="0"/>
              <a:t> </a:t>
            </a:r>
            <a:r>
              <a:rPr spc="-15" dirty="0"/>
              <a:t>Stop-and-Wait</a:t>
            </a:r>
            <a:r>
              <a:rPr spc="215" dirty="0"/>
              <a:t> </a:t>
            </a:r>
            <a:r>
              <a:rPr dirty="0"/>
              <a:t>ARQ</a:t>
            </a:r>
            <a:r>
              <a:rPr spc="235" dirty="0"/>
              <a:t> </a:t>
            </a:r>
            <a:r>
              <a:rPr spc="-10" dirty="0"/>
              <a:t>is</a:t>
            </a:r>
            <a:r>
              <a:rPr spc="225" dirty="0"/>
              <a:t> </a:t>
            </a:r>
            <a:r>
              <a:rPr dirty="0"/>
              <a:t>done</a:t>
            </a:r>
            <a:r>
              <a:rPr spc="220" dirty="0"/>
              <a:t> </a:t>
            </a:r>
            <a:r>
              <a:rPr dirty="0"/>
              <a:t>by</a:t>
            </a:r>
            <a:r>
              <a:rPr spc="210" dirty="0"/>
              <a:t> </a:t>
            </a:r>
            <a:r>
              <a:rPr spc="-5" dirty="0"/>
              <a:t>keeping</a:t>
            </a:r>
            <a:r>
              <a:rPr spc="240" dirty="0"/>
              <a:t> </a:t>
            </a:r>
            <a:r>
              <a:rPr dirty="0"/>
              <a:t>a</a:t>
            </a:r>
            <a:r>
              <a:rPr spc="229" dirty="0"/>
              <a:t> </a:t>
            </a:r>
            <a:r>
              <a:rPr spc="-5" dirty="0"/>
              <a:t>copy</a:t>
            </a:r>
            <a:r>
              <a:rPr spc="229" dirty="0"/>
              <a:t> </a:t>
            </a:r>
            <a:r>
              <a:rPr spc="-5" dirty="0"/>
              <a:t>of</a:t>
            </a:r>
            <a:r>
              <a:rPr spc="225" dirty="0"/>
              <a:t> </a:t>
            </a:r>
            <a:r>
              <a:rPr spc="-5" dirty="0"/>
              <a:t>the</a:t>
            </a:r>
            <a:r>
              <a:rPr spc="225" dirty="0"/>
              <a:t> </a:t>
            </a:r>
            <a:r>
              <a:rPr dirty="0"/>
              <a:t>sent </a:t>
            </a:r>
            <a:r>
              <a:rPr spc="-484" dirty="0"/>
              <a:t> </a:t>
            </a:r>
            <a:r>
              <a:rPr spc="-5" dirty="0"/>
              <a:t>frame</a:t>
            </a:r>
            <a:r>
              <a:rPr spc="-1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5" dirty="0"/>
              <a:t>retransmitting</a:t>
            </a:r>
            <a:r>
              <a:rPr spc="-30" dirty="0"/>
              <a:t> </a:t>
            </a:r>
            <a:r>
              <a:rPr dirty="0"/>
              <a:t>of the</a:t>
            </a:r>
            <a:r>
              <a:rPr spc="-25" dirty="0"/>
              <a:t> </a:t>
            </a:r>
            <a:r>
              <a:rPr spc="-5" dirty="0"/>
              <a:t>frame</a:t>
            </a:r>
            <a:r>
              <a:rPr spc="5" dirty="0"/>
              <a:t> </a:t>
            </a:r>
            <a:r>
              <a:rPr dirty="0"/>
              <a:t>when</a:t>
            </a:r>
            <a:r>
              <a:rPr spc="-1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spc="-10" dirty="0"/>
              <a:t>timer</a:t>
            </a:r>
            <a:r>
              <a:rPr spc="10" dirty="0"/>
              <a:t> </a:t>
            </a:r>
            <a:r>
              <a:rPr dirty="0"/>
              <a:t>expires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In</a:t>
            </a:r>
            <a:r>
              <a:rPr spc="-15" dirty="0"/>
              <a:t> Stop-and-Wait</a:t>
            </a:r>
            <a:r>
              <a:rPr spc="-140" dirty="0"/>
              <a:t> </a:t>
            </a:r>
            <a:r>
              <a:rPr dirty="0"/>
              <a:t>ARQ,</a:t>
            </a:r>
            <a:r>
              <a:rPr spc="5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use</a:t>
            </a:r>
            <a:r>
              <a:rPr spc="-5" dirty="0"/>
              <a:t> </a:t>
            </a:r>
            <a:r>
              <a:rPr dirty="0"/>
              <a:t>sequence</a:t>
            </a:r>
            <a:r>
              <a:rPr spc="-25" dirty="0"/>
              <a:t> </a:t>
            </a:r>
            <a:r>
              <a:rPr dirty="0"/>
              <a:t>numbers</a:t>
            </a:r>
            <a:r>
              <a:rPr spc="-10" dirty="0"/>
              <a:t> </a:t>
            </a:r>
            <a:r>
              <a:rPr spc="-5" dirty="0"/>
              <a:t>to</a:t>
            </a:r>
            <a:r>
              <a:rPr spc="-15" dirty="0"/>
              <a:t> </a:t>
            </a:r>
            <a:r>
              <a:rPr spc="-5" dirty="0"/>
              <a:t>number</a:t>
            </a:r>
            <a:r>
              <a:rPr dirty="0"/>
              <a:t> the</a:t>
            </a:r>
            <a:r>
              <a:rPr spc="-5" dirty="0"/>
              <a:t> frames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</a:t>
            </a:r>
            <a:r>
              <a:rPr spc="-10" dirty="0"/>
              <a:t> </a:t>
            </a:r>
            <a:r>
              <a:rPr dirty="0"/>
              <a:t>sequence</a:t>
            </a:r>
            <a:r>
              <a:rPr spc="-35" dirty="0"/>
              <a:t> </a:t>
            </a:r>
            <a:r>
              <a:rPr dirty="0"/>
              <a:t>numbers</a:t>
            </a:r>
            <a:r>
              <a:rPr spc="-15" dirty="0"/>
              <a:t> </a:t>
            </a:r>
            <a:r>
              <a:rPr dirty="0"/>
              <a:t>are</a:t>
            </a:r>
            <a:r>
              <a:rPr spc="-10" dirty="0"/>
              <a:t> </a:t>
            </a:r>
            <a:r>
              <a:rPr dirty="0"/>
              <a:t>based</a:t>
            </a:r>
            <a:r>
              <a:rPr spc="-30" dirty="0"/>
              <a:t> </a:t>
            </a:r>
            <a:r>
              <a:rPr dirty="0"/>
              <a:t>on</a:t>
            </a:r>
            <a:r>
              <a:rPr spc="-5" dirty="0"/>
              <a:t> </a:t>
            </a:r>
            <a:r>
              <a:rPr dirty="0"/>
              <a:t>modulo-2</a:t>
            </a:r>
            <a:r>
              <a:rPr spc="-40" dirty="0"/>
              <a:t> </a:t>
            </a:r>
            <a:r>
              <a:rPr spc="-5" dirty="0"/>
              <a:t>arithmetic</a:t>
            </a:r>
          </a:p>
          <a:p>
            <a:pPr marL="293370" marR="762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  <a:tab pos="648335" algn="l"/>
                <a:tab pos="2265680" algn="l"/>
                <a:tab pos="3011170" algn="l"/>
                <a:tab pos="3462020" algn="l"/>
                <a:tab pos="5338445" algn="l"/>
                <a:tab pos="6257925" algn="l"/>
                <a:tab pos="7106920" algn="l"/>
                <a:tab pos="8322945" algn="l"/>
              </a:tabLst>
            </a:pPr>
            <a:r>
              <a:rPr dirty="0"/>
              <a:t>In	St</a:t>
            </a:r>
            <a:r>
              <a:rPr spc="-10" dirty="0"/>
              <a:t>op</a:t>
            </a:r>
            <a:r>
              <a:rPr dirty="0"/>
              <a:t>-</a:t>
            </a:r>
            <a:r>
              <a:rPr spc="-15" dirty="0"/>
              <a:t>a</a:t>
            </a:r>
            <a:r>
              <a:rPr dirty="0"/>
              <a:t>nd</a:t>
            </a:r>
            <a:r>
              <a:rPr spc="-10" dirty="0"/>
              <a:t>-</a:t>
            </a:r>
            <a:r>
              <a:rPr spc="-155" dirty="0"/>
              <a:t>W</a:t>
            </a:r>
            <a:r>
              <a:rPr dirty="0"/>
              <a:t>a</a:t>
            </a:r>
            <a:r>
              <a:rPr spc="-10" dirty="0"/>
              <a:t>i</a:t>
            </a:r>
            <a:r>
              <a:rPr dirty="0"/>
              <a:t>t	ARQ,	</a:t>
            </a:r>
            <a:r>
              <a:rPr spc="-20" dirty="0"/>
              <a:t>t</a:t>
            </a:r>
            <a:r>
              <a:rPr dirty="0"/>
              <a:t>he	ackno</a:t>
            </a:r>
            <a:r>
              <a:rPr spc="5" dirty="0"/>
              <a:t>w</a:t>
            </a:r>
            <a:r>
              <a:rPr dirty="0"/>
              <a:t>l</a:t>
            </a:r>
            <a:r>
              <a:rPr spc="-20" dirty="0"/>
              <a:t>e</a:t>
            </a:r>
            <a:r>
              <a:rPr dirty="0"/>
              <a:t>d</a:t>
            </a:r>
            <a:r>
              <a:rPr spc="-15" dirty="0"/>
              <a:t>g</a:t>
            </a:r>
            <a:r>
              <a:rPr spc="-25" dirty="0"/>
              <a:t>m</a:t>
            </a:r>
            <a:r>
              <a:rPr dirty="0"/>
              <a:t>ent	n</a:t>
            </a:r>
            <a:r>
              <a:rPr spc="10" dirty="0"/>
              <a:t>u</a:t>
            </a:r>
            <a:r>
              <a:rPr spc="-25" dirty="0"/>
              <a:t>m</a:t>
            </a:r>
            <a:r>
              <a:rPr dirty="0"/>
              <a:t>ber	a</a:t>
            </a:r>
            <a:r>
              <a:rPr spc="-10" dirty="0"/>
              <a:t>l</a:t>
            </a:r>
            <a:r>
              <a:rPr dirty="0"/>
              <a:t>ways	a</a:t>
            </a:r>
            <a:r>
              <a:rPr spc="-10" dirty="0"/>
              <a:t>n</a:t>
            </a:r>
            <a:r>
              <a:rPr dirty="0"/>
              <a:t>nou</a:t>
            </a:r>
            <a:r>
              <a:rPr spc="10" dirty="0"/>
              <a:t>n</a:t>
            </a:r>
            <a:r>
              <a:rPr dirty="0"/>
              <a:t>c</a:t>
            </a:r>
            <a:r>
              <a:rPr spc="-20" dirty="0"/>
              <a:t>e</a:t>
            </a:r>
            <a:r>
              <a:rPr dirty="0"/>
              <a:t>s	</a:t>
            </a:r>
            <a:r>
              <a:rPr spc="-20" dirty="0"/>
              <a:t>in  </a:t>
            </a:r>
            <a:r>
              <a:rPr dirty="0"/>
              <a:t>modulo-2</a:t>
            </a:r>
            <a:r>
              <a:rPr spc="-30" dirty="0"/>
              <a:t> </a:t>
            </a:r>
            <a:r>
              <a:rPr spc="-5" dirty="0"/>
              <a:t>arithmetic</a:t>
            </a:r>
            <a:r>
              <a:rPr spc="-2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sequence</a:t>
            </a:r>
            <a:r>
              <a:rPr spc="-25" dirty="0"/>
              <a:t> </a:t>
            </a:r>
            <a:r>
              <a:rPr spc="-5" dirty="0"/>
              <a:t>number</a:t>
            </a:r>
            <a:r>
              <a:rPr spc="-1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next</a:t>
            </a:r>
            <a:r>
              <a:rPr spc="-15" dirty="0"/>
              <a:t> </a:t>
            </a:r>
            <a:r>
              <a:rPr spc="-5" dirty="0"/>
              <a:t>frame</a:t>
            </a:r>
            <a:r>
              <a:rPr spc="-10" dirty="0"/>
              <a:t> </a:t>
            </a:r>
            <a:r>
              <a:rPr dirty="0"/>
              <a:t>expected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69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7503795" cy="16935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Fixed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size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In fixed-size framing,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there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 need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defining</a:t>
            </a:r>
            <a:r>
              <a:rPr sz="1700" dirty="0">
                <a:latin typeface="Times New Roman"/>
                <a:cs typeface="Times New Roman"/>
              </a:rPr>
              <a:t> the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boundaries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frames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size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itself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can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used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delimiter</a:t>
            </a:r>
            <a:endParaRPr sz="17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Drawback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It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suffers</a:t>
            </a:r>
            <a:r>
              <a:rPr sz="1700" spc="-5" dirty="0">
                <a:latin typeface="Times New Roman"/>
                <a:cs typeface="Times New Roman"/>
              </a:rPr>
              <a:t> from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internal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fragmentation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if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size is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less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than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size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7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3685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35" dirty="0">
                <a:latin typeface="Times New Roman"/>
                <a:cs typeface="Times New Roman"/>
              </a:rPr>
              <a:t>Types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Framing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3869054" cy="37636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615950" marR="762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As</a:t>
            </a:r>
            <a:r>
              <a:rPr sz="1700" spc="1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seen</a:t>
            </a:r>
            <a:r>
              <a:rPr sz="1700" spc="1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from</a:t>
            </a:r>
            <a:r>
              <a:rPr sz="1700" spc="19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9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figure,</a:t>
            </a:r>
            <a:r>
              <a:rPr sz="1700" spc="19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Frame</a:t>
            </a:r>
            <a:r>
              <a:rPr sz="1700" spc="18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0</a:t>
            </a:r>
            <a:r>
              <a:rPr sz="1700" spc="18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is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sent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acknowledged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Frame</a:t>
            </a:r>
            <a:r>
              <a:rPr sz="1700" spc="29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</a:t>
            </a:r>
            <a:r>
              <a:rPr sz="1700" spc="2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2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lost</a:t>
            </a:r>
            <a:r>
              <a:rPr sz="1700" spc="2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3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resent</a:t>
            </a:r>
            <a:r>
              <a:rPr sz="1700" spc="2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after</a:t>
            </a:r>
            <a:r>
              <a:rPr sz="1700" spc="2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endParaRPr sz="1700">
              <a:latin typeface="Times New Roman"/>
              <a:cs typeface="Times New Roman"/>
            </a:endParaRPr>
          </a:p>
          <a:p>
            <a:pPr marL="615950">
              <a:lnSpc>
                <a:spcPct val="100000"/>
              </a:lnSpc>
            </a:pPr>
            <a:r>
              <a:rPr sz="1700" spc="-5" dirty="0">
                <a:latin typeface="Times New Roman"/>
                <a:cs typeface="Times New Roman"/>
              </a:rPr>
              <a:t>time-out</a:t>
            </a:r>
            <a:endParaRPr sz="1700">
              <a:latin typeface="Times New Roman"/>
              <a:cs typeface="Times New Roman"/>
            </a:endParaRPr>
          </a:p>
          <a:p>
            <a:pPr marL="615950" marR="5715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resent</a:t>
            </a:r>
            <a:r>
              <a:rPr sz="1700" spc="17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frame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</a:t>
            </a:r>
            <a:r>
              <a:rPr sz="1700" spc="1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1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acknowledged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timer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stops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Frame</a:t>
            </a:r>
            <a:r>
              <a:rPr sz="1700" spc="3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0</a:t>
            </a:r>
            <a:r>
              <a:rPr sz="1700" spc="3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3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sent</a:t>
            </a:r>
            <a:r>
              <a:rPr sz="1700" spc="3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3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acknowledged,</a:t>
            </a:r>
            <a:endParaRPr sz="1700">
              <a:latin typeface="Times New Roman"/>
              <a:cs typeface="Times New Roman"/>
            </a:endParaRPr>
          </a:p>
          <a:p>
            <a:pPr marL="615950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but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acknowledgment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lost</a:t>
            </a:r>
            <a:endParaRPr sz="1700">
              <a:latin typeface="Times New Roman"/>
              <a:cs typeface="Times New Roman"/>
            </a:endParaRPr>
          </a:p>
          <a:p>
            <a:pPr marL="615950" marR="5715" lvl="1" indent="-232410" algn="just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2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sender</a:t>
            </a:r>
            <a:r>
              <a:rPr sz="1700" spc="2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has</a:t>
            </a:r>
            <a:r>
              <a:rPr sz="1700" spc="22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no</a:t>
            </a:r>
            <a:r>
              <a:rPr sz="1700" spc="22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idea</a:t>
            </a:r>
            <a:r>
              <a:rPr sz="1700" spc="2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if</a:t>
            </a:r>
            <a:r>
              <a:rPr sz="1700" spc="2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22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frame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or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acknowledgment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lost,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so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after the time-out it resends frame 0,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which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dirty="0">
                <a:latin typeface="Times New Roman"/>
                <a:cs typeface="Times New Roman"/>
              </a:rPr>
              <a:t> acknowledged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1290447"/>
            <a:ext cx="4572000" cy="30339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70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995778"/>
            <a:ext cx="8530590" cy="224853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400" spc="-5" dirty="0">
                <a:latin typeface="Times New Roman"/>
                <a:cs typeface="Times New Roman"/>
              </a:rPr>
              <a:t>Eg:</a:t>
            </a:r>
            <a:endParaRPr sz="2400">
              <a:latin typeface="Times New Roman"/>
              <a:cs typeface="Times New Roman"/>
            </a:endParaRPr>
          </a:p>
          <a:p>
            <a:pPr marL="615950" marR="5080" indent="-232410" algn="just">
              <a:lnSpc>
                <a:spcPct val="100000"/>
              </a:lnSpc>
              <a:spcBef>
                <a:spcPts val="495"/>
              </a:spcBef>
            </a:pPr>
            <a:r>
              <a:rPr sz="2000" dirty="0">
                <a:latin typeface="Arial MT"/>
                <a:cs typeface="Arial MT"/>
              </a:rPr>
              <a:t>– </a:t>
            </a:r>
            <a:r>
              <a:rPr sz="2000" spc="-5" dirty="0">
                <a:latin typeface="Times New Roman"/>
                <a:cs typeface="Times New Roman"/>
              </a:rPr>
              <a:t>Assume that, </a:t>
            </a:r>
            <a:r>
              <a:rPr sz="2000" spc="-10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5" dirty="0">
                <a:latin typeface="Times New Roman"/>
                <a:cs typeface="Times New Roman"/>
              </a:rPr>
              <a:t>Stop-and-Wait </a:t>
            </a:r>
            <a:r>
              <a:rPr sz="2000" dirty="0">
                <a:latin typeface="Times New Roman"/>
                <a:cs typeface="Times New Roman"/>
              </a:rPr>
              <a:t>ARQ </a:t>
            </a:r>
            <a:r>
              <a:rPr sz="2000" spc="-10" dirty="0">
                <a:latin typeface="Times New Roman"/>
                <a:cs typeface="Times New Roman"/>
              </a:rPr>
              <a:t>system,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bandwidth of the line is </a:t>
            </a:r>
            <a:r>
              <a:rPr sz="2000" dirty="0">
                <a:latin typeface="Times New Roman"/>
                <a:cs typeface="Times New Roman"/>
              </a:rPr>
              <a:t>1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Mbps,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1 </a:t>
            </a:r>
            <a:r>
              <a:rPr sz="2000" spc="-10" dirty="0">
                <a:latin typeface="Times New Roman"/>
                <a:cs typeface="Times New Roman"/>
              </a:rPr>
              <a:t>bit </a:t>
            </a:r>
            <a:r>
              <a:rPr sz="2000" spc="-5" dirty="0">
                <a:latin typeface="Times New Roman"/>
                <a:cs typeface="Times New Roman"/>
              </a:rPr>
              <a:t>takes </a:t>
            </a:r>
            <a:r>
              <a:rPr sz="2000" dirty="0">
                <a:latin typeface="Times New Roman"/>
                <a:cs typeface="Times New Roman"/>
              </a:rPr>
              <a:t>20 </a:t>
            </a:r>
            <a:r>
              <a:rPr sz="2000" spc="-15" dirty="0">
                <a:latin typeface="Times New Roman"/>
                <a:cs typeface="Times New Roman"/>
              </a:rPr>
              <a:t>ms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make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round trip. </a:t>
            </a:r>
            <a:r>
              <a:rPr sz="2000" dirty="0">
                <a:latin typeface="Times New Roman"/>
                <a:cs typeface="Times New Roman"/>
              </a:rPr>
              <a:t>What </a:t>
            </a:r>
            <a:r>
              <a:rPr sz="2000" spc="-5" dirty="0">
                <a:latin typeface="Times New Roman"/>
                <a:cs typeface="Times New Roman"/>
              </a:rPr>
              <a:t>is the bandwidth- </a:t>
            </a:r>
            <a:r>
              <a:rPr sz="2000" dirty="0">
                <a:latin typeface="Times New Roman"/>
                <a:cs typeface="Times New Roman"/>
              </a:rPr>
              <a:t> delay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product?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4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bandwidth-delay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09850" y="3581400"/>
            <a:ext cx="4281805" cy="417830"/>
            <a:chOff x="2609850" y="3581400"/>
            <a:chExt cx="4281805" cy="417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00" y="3638549"/>
              <a:ext cx="4149308" cy="30360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09850" y="3581399"/>
              <a:ext cx="4281805" cy="417830"/>
            </a:xfrm>
            <a:custGeom>
              <a:avLst/>
              <a:gdLst/>
              <a:ahLst/>
              <a:cxnLst/>
              <a:rect l="l" t="t" r="r" b="b"/>
              <a:pathLst>
                <a:path w="4281805" h="417829">
                  <a:moveTo>
                    <a:pt x="4235704" y="45720"/>
                  </a:moveTo>
                  <a:lnTo>
                    <a:pt x="4224274" y="45720"/>
                  </a:lnTo>
                  <a:lnTo>
                    <a:pt x="4224274" y="57150"/>
                  </a:lnTo>
                  <a:lnTo>
                    <a:pt x="4224274" y="360680"/>
                  </a:lnTo>
                  <a:lnTo>
                    <a:pt x="57150" y="360680"/>
                  </a:lnTo>
                  <a:lnTo>
                    <a:pt x="57150" y="57150"/>
                  </a:lnTo>
                  <a:lnTo>
                    <a:pt x="4224274" y="57150"/>
                  </a:lnTo>
                  <a:lnTo>
                    <a:pt x="4224274" y="45720"/>
                  </a:lnTo>
                  <a:lnTo>
                    <a:pt x="45720" y="45720"/>
                  </a:lnTo>
                  <a:lnTo>
                    <a:pt x="45720" y="57150"/>
                  </a:lnTo>
                  <a:lnTo>
                    <a:pt x="45720" y="360680"/>
                  </a:lnTo>
                  <a:lnTo>
                    <a:pt x="45720" y="372110"/>
                  </a:lnTo>
                  <a:lnTo>
                    <a:pt x="4235704" y="372110"/>
                  </a:lnTo>
                  <a:lnTo>
                    <a:pt x="4235704" y="360756"/>
                  </a:lnTo>
                  <a:lnTo>
                    <a:pt x="4235704" y="57150"/>
                  </a:lnTo>
                  <a:lnTo>
                    <a:pt x="4235704" y="45720"/>
                  </a:lnTo>
                  <a:close/>
                </a:path>
                <a:path w="4281805" h="417829">
                  <a:moveTo>
                    <a:pt x="4281424" y="0"/>
                  </a:moveTo>
                  <a:lnTo>
                    <a:pt x="4247134" y="0"/>
                  </a:lnTo>
                  <a:lnTo>
                    <a:pt x="4247134" y="34290"/>
                  </a:lnTo>
                  <a:lnTo>
                    <a:pt x="4247134" y="383540"/>
                  </a:lnTo>
                  <a:lnTo>
                    <a:pt x="34290" y="383540"/>
                  </a:lnTo>
                  <a:lnTo>
                    <a:pt x="34290" y="34290"/>
                  </a:lnTo>
                  <a:lnTo>
                    <a:pt x="4247134" y="34290"/>
                  </a:lnTo>
                  <a:lnTo>
                    <a:pt x="4247134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383540"/>
                  </a:lnTo>
                  <a:lnTo>
                    <a:pt x="0" y="417830"/>
                  </a:lnTo>
                  <a:lnTo>
                    <a:pt x="4281424" y="417830"/>
                  </a:lnTo>
                  <a:lnTo>
                    <a:pt x="4281424" y="383616"/>
                  </a:lnTo>
                  <a:lnTo>
                    <a:pt x="4281424" y="34290"/>
                  </a:lnTo>
                  <a:lnTo>
                    <a:pt x="4281424" y="0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71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995778"/>
            <a:ext cx="8533130" cy="363347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400" spc="-5" dirty="0">
                <a:latin typeface="Times New Roman"/>
                <a:cs typeface="Times New Roman"/>
              </a:rPr>
              <a:t>Eg: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(contd)</a:t>
            </a:r>
            <a:endParaRPr sz="2400">
              <a:latin typeface="Times New Roman"/>
              <a:cs typeface="Times New Roman"/>
            </a:endParaRPr>
          </a:p>
          <a:p>
            <a:pPr marL="615950" marR="8255" indent="-232410">
              <a:lnSpc>
                <a:spcPct val="100000"/>
              </a:lnSpc>
              <a:spcBef>
                <a:spcPts val="495"/>
              </a:spcBef>
            </a:pPr>
            <a:r>
              <a:rPr sz="2000" dirty="0">
                <a:latin typeface="Arial MT"/>
                <a:cs typeface="Arial MT"/>
              </a:rPr>
              <a:t>–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4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4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3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4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frames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are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1000</a:t>
            </a:r>
            <a:r>
              <a:rPr sz="2000" spc="4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length,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what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utilization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percentage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link?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3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send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20,000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during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takes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from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again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10" dirty="0">
                <a:latin typeface="Times New Roman"/>
                <a:cs typeface="Times New Roman"/>
              </a:rPr>
              <a:t>However,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1000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0" dirty="0">
                <a:latin typeface="Times New Roman"/>
                <a:cs typeface="Times New Roman"/>
              </a:rPr>
              <a:t>We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say 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 utilization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1000/20,000,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5 percent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reason,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high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bandwidth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long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delay,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Stop-and-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000" spc="-40" dirty="0">
                <a:latin typeface="Times New Roman"/>
                <a:cs typeface="Times New Roman"/>
              </a:rPr>
              <a:t>Wait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ARQ wastes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capacity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72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02587"/>
            <a:ext cx="8531860" cy="339597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200" spc="-5" dirty="0">
                <a:latin typeface="Times New Roman"/>
                <a:cs typeface="Times New Roman"/>
              </a:rPr>
              <a:t>Eg: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(contd)</a:t>
            </a:r>
            <a:endParaRPr sz="2200">
              <a:latin typeface="Times New Roman"/>
              <a:cs typeface="Times New Roman"/>
            </a:endParaRPr>
          </a:p>
          <a:p>
            <a:pPr marL="615950" marR="6985" indent="-232410">
              <a:lnSpc>
                <a:spcPct val="100000"/>
              </a:lnSpc>
              <a:spcBef>
                <a:spcPts val="470"/>
              </a:spcBef>
            </a:pPr>
            <a:r>
              <a:rPr sz="1900" spc="-5" dirty="0">
                <a:latin typeface="Arial MT"/>
                <a:cs typeface="Arial MT"/>
              </a:rPr>
              <a:t>–</a:t>
            </a:r>
            <a:r>
              <a:rPr sz="1900" spc="245" dirty="0">
                <a:latin typeface="Arial MT"/>
                <a:cs typeface="Arial MT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What</a:t>
            </a:r>
            <a:r>
              <a:rPr sz="1900" spc="10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1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utilization</a:t>
            </a:r>
            <a:r>
              <a:rPr sz="1900" spc="1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percentage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1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link</a:t>
            </a:r>
            <a:r>
              <a:rPr sz="1900" spc="1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if</a:t>
            </a:r>
            <a:r>
              <a:rPr sz="1900" spc="1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we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have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protocol</a:t>
            </a:r>
            <a:r>
              <a:rPr sz="1900" spc="1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that</a:t>
            </a:r>
            <a:r>
              <a:rPr sz="1900" spc="10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can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send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up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to 15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frames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before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stopping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and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worrying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about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acknowledgments?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1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bandwidth-delay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product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 still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20,000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bits</a:t>
            </a:r>
            <a:endParaRPr sz="22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system</a:t>
            </a:r>
            <a:r>
              <a:rPr sz="2200" spc="-10" dirty="0">
                <a:latin typeface="Times New Roman"/>
                <a:cs typeface="Times New Roman"/>
              </a:rPr>
              <a:t> can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send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up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dirty="0">
                <a:latin typeface="Times New Roman"/>
                <a:cs typeface="Times New Roman"/>
              </a:rPr>
              <a:t> 15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frames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15,000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bits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during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round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trip</a:t>
            </a:r>
            <a:endParaRPr sz="22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200" spc="-5" dirty="0">
                <a:latin typeface="Times New Roman"/>
                <a:cs typeface="Times New Roman"/>
              </a:rPr>
              <a:t>This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means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utilization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 </a:t>
            </a:r>
            <a:r>
              <a:rPr sz="2200" dirty="0">
                <a:latin typeface="Times New Roman"/>
                <a:cs typeface="Times New Roman"/>
              </a:rPr>
              <a:t>15,000/20,000,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75</a:t>
            </a:r>
            <a:r>
              <a:rPr sz="2200" spc="-5" dirty="0">
                <a:latin typeface="Times New Roman"/>
                <a:cs typeface="Times New Roman"/>
              </a:rPr>
              <a:t> percent</a:t>
            </a:r>
            <a:endParaRPr sz="22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91465" algn="l"/>
                <a:tab pos="292100" algn="l"/>
                <a:tab pos="615950" algn="l"/>
                <a:tab pos="1313815" algn="l"/>
                <a:tab pos="1795780" algn="l"/>
                <a:tab pos="2941955" algn="l"/>
                <a:tab pos="3911600" algn="l"/>
                <a:tab pos="4391660" algn="l"/>
                <a:tab pos="5665470" algn="l"/>
                <a:tab pos="7014845" algn="l"/>
                <a:tab pos="7341234" algn="l"/>
                <a:tab pos="8100059" algn="l"/>
              </a:tabLst>
            </a:pPr>
            <a:r>
              <a:rPr sz="2200" spc="-5" dirty="0">
                <a:latin typeface="Times New Roman"/>
                <a:cs typeface="Times New Roman"/>
              </a:rPr>
              <a:t>If	the</a:t>
            </a:r>
            <a:r>
              <a:rPr sz="2200" dirty="0">
                <a:latin typeface="Times New Roman"/>
                <a:cs typeface="Times New Roman"/>
              </a:rPr>
              <a:t>r</a:t>
            </a:r>
            <a:r>
              <a:rPr sz="2200" spc="-5" dirty="0">
                <a:latin typeface="Times New Roman"/>
                <a:cs typeface="Times New Roman"/>
              </a:rPr>
              <a:t>e</a:t>
            </a:r>
            <a:r>
              <a:rPr sz="2200" dirty="0">
                <a:latin typeface="Times New Roman"/>
                <a:cs typeface="Times New Roman"/>
              </a:rPr>
              <a:t>	a</a:t>
            </a:r>
            <a:r>
              <a:rPr sz="2200" spc="-5" dirty="0">
                <a:latin typeface="Times New Roman"/>
                <a:cs typeface="Times New Roman"/>
              </a:rPr>
              <a:t>re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d</a:t>
            </a:r>
            <a:r>
              <a:rPr sz="2200" spc="5" dirty="0">
                <a:latin typeface="Times New Roman"/>
                <a:cs typeface="Times New Roman"/>
              </a:rPr>
              <a:t>a</a:t>
            </a:r>
            <a:r>
              <a:rPr sz="2200" spc="-25" dirty="0">
                <a:latin typeface="Times New Roman"/>
                <a:cs typeface="Times New Roman"/>
              </a:rPr>
              <a:t>m</a:t>
            </a:r>
            <a:r>
              <a:rPr sz="2200" spc="-5" dirty="0">
                <a:latin typeface="Times New Roman"/>
                <a:cs typeface="Times New Roman"/>
              </a:rPr>
              <a:t>aged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5" dirty="0">
                <a:latin typeface="Times New Roman"/>
                <a:cs typeface="Times New Roman"/>
              </a:rPr>
              <a:t>f</a:t>
            </a:r>
            <a:r>
              <a:rPr sz="2200" spc="-5" dirty="0">
                <a:latin typeface="Times New Roman"/>
                <a:cs typeface="Times New Roman"/>
              </a:rPr>
              <a:t>r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m</a:t>
            </a:r>
            <a:r>
              <a:rPr sz="2200" spc="-15" dirty="0">
                <a:latin typeface="Times New Roman"/>
                <a:cs typeface="Times New Roman"/>
              </a:rPr>
              <a:t>e</a:t>
            </a:r>
            <a:r>
              <a:rPr sz="2200" spc="-5" dirty="0">
                <a:latin typeface="Times New Roman"/>
                <a:cs typeface="Times New Roman"/>
              </a:rPr>
              <a:t>s,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uti</a:t>
            </a:r>
            <a:r>
              <a:rPr sz="2200" spc="5" dirty="0">
                <a:latin typeface="Times New Roman"/>
                <a:cs typeface="Times New Roman"/>
              </a:rPr>
              <a:t>l</a:t>
            </a:r>
            <a:r>
              <a:rPr sz="2200" spc="-5" dirty="0">
                <a:latin typeface="Times New Roman"/>
                <a:cs typeface="Times New Roman"/>
              </a:rPr>
              <a:t>ization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perc</a:t>
            </a:r>
            <a:r>
              <a:rPr sz="2200" dirty="0">
                <a:latin typeface="Times New Roman"/>
                <a:cs typeface="Times New Roman"/>
              </a:rPr>
              <a:t>e</a:t>
            </a:r>
            <a:r>
              <a:rPr sz="2200" spc="-5" dirty="0">
                <a:latin typeface="Times New Roman"/>
                <a:cs typeface="Times New Roman"/>
              </a:rPr>
              <a:t>ntage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is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25" dirty="0">
                <a:latin typeface="Times New Roman"/>
                <a:cs typeface="Times New Roman"/>
              </a:rPr>
              <a:t>m</a:t>
            </a:r>
            <a:r>
              <a:rPr sz="2200" spc="-5" dirty="0">
                <a:latin typeface="Times New Roman"/>
                <a:cs typeface="Times New Roman"/>
              </a:rPr>
              <a:t>u</a:t>
            </a:r>
            <a:r>
              <a:rPr sz="2200" spc="5" dirty="0">
                <a:latin typeface="Times New Roman"/>
                <a:cs typeface="Times New Roman"/>
              </a:rPr>
              <a:t>c</a:t>
            </a:r>
            <a:r>
              <a:rPr sz="2200" spc="-5" dirty="0">
                <a:latin typeface="Times New Roman"/>
                <a:cs typeface="Times New Roman"/>
              </a:rPr>
              <a:t>h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less</a:t>
            </a:r>
            <a:endParaRPr sz="22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200" spc="-5" dirty="0">
                <a:latin typeface="Times New Roman"/>
                <a:cs typeface="Times New Roman"/>
              </a:rPr>
              <a:t>because frames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have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resent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73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993393"/>
            <a:ext cx="8447405" cy="35998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400" spc="-5" dirty="0">
                <a:latin typeface="Times New Roman"/>
                <a:cs typeface="Times New Roman"/>
              </a:rPr>
              <a:t>Disadvantages</a:t>
            </a:r>
            <a:endParaRPr sz="2400">
              <a:latin typeface="Times New Roman"/>
              <a:cs typeface="Times New Roman"/>
            </a:endParaRPr>
          </a:p>
          <a:p>
            <a:pPr marL="615950" marR="1088390" lvl="1" indent="-232410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615950" algn="l"/>
                <a:tab pos="616585" algn="l"/>
              </a:tabLst>
            </a:pPr>
            <a:r>
              <a:rPr sz="1800" spc="-5" dirty="0">
                <a:latin typeface="Times New Roman"/>
                <a:cs typeface="Times New Roman"/>
              </a:rPr>
              <a:t>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 point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5" dirty="0">
                <a:latin typeface="Times New Roman"/>
                <a:cs typeface="Times New Roman"/>
              </a:rPr>
              <a:t>time,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 one frame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sent and waiting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acknowledged</a:t>
            </a:r>
            <a:endParaRPr sz="18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615950" algn="l"/>
                <a:tab pos="616585" algn="l"/>
              </a:tabLst>
            </a:pP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not 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good </a:t>
            </a:r>
            <a:r>
              <a:rPr sz="1800" spc="-5" dirty="0">
                <a:latin typeface="Times New Roman"/>
                <a:cs typeface="Times New Roman"/>
              </a:rPr>
              <a:t>use</a:t>
            </a:r>
            <a:r>
              <a:rPr sz="1800" dirty="0">
                <a:latin typeface="Times New Roman"/>
                <a:cs typeface="Times New Roman"/>
              </a:rPr>
              <a:t> of </a:t>
            </a:r>
            <a:r>
              <a:rPr sz="1800" spc="-5" dirty="0">
                <a:latin typeface="Times New Roman"/>
                <a:cs typeface="Times New Roman"/>
              </a:rPr>
              <a:t>transmission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medium</a:t>
            </a:r>
            <a:endParaRPr sz="18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615950" algn="l"/>
                <a:tab pos="616585" algn="l"/>
              </a:tabLst>
            </a:pPr>
            <a:r>
              <a:rPr sz="1800" spc="-5" dirty="0">
                <a:latin typeface="Times New Roman"/>
                <a:cs typeface="Times New Roman"/>
              </a:rPr>
              <a:t>Efficiency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low</a:t>
            </a:r>
            <a:endParaRPr sz="18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615950" algn="l"/>
                <a:tab pos="616585" algn="l"/>
              </a:tabLst>
            </a:pPr>
            <a:r>
              <a:rPr sz="1800" spc="-6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improve </a:t>
            </a:r>
            <a:r>
              <a:rPr sz="1800" spc="-15" dirty="0">
                <a:latin typeface="Times New Roman"/>
                <a:cs typeface="Times New Roman"/>
              </a:rPr>
              <a:t>efficiency,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should be 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transition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while waiting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ACK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171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400" spc="-60" dirty="0">
                <a:latin typeface="Times New Roman"/>
                <a:cs typeface="Times New Roman"/>
              </a:rPr>
              <a:t>Two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concept</a:t>
            </a:r>
            <a:endParaRPr sz="2400">
              <a:latin typeface="Times New Roman"/>
              <a:cs typeface="Times New Roman"/>
            </a:endParaRPr>
          </a:p>
          <a:p>
            <a:pPr marL="615950" indent="-232410">
              <a:lnSpc>
                <a:spcPct val="100000"/>
              </a:lnSpc>
              <a:spcBef>
                <a:spcPts val="455"/>
              </a:spcBef>
              <a:buFont typeface="Arial MT"/>
              <a:buChar char="–"/>
              <a:tabLst>
                <a:tab pos="616585" algn="l"/>
              </a:tabLst>
            </a:pPr>
            <a:r>
              <a:rPr sz="1800" spc="-5" dirty="0">
                <a:latin typeface="Times New Roman"/>
                <a:cs typeface="Times New Roman"/>
              </a:rPr>
              <a:t>Go</a:t>
            </a:r>
            <a:r>
              <a:rPr sz="1800" dirty="0">
                <a:latin typeface="Times New Roman"/>
                <a:cs typeface="Times New Roman"/>
              </a:rPr>
              <a:t> b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ck </a:t>
            </a:r>
            <a:r>
              <a:rPr sz="1800" spc="-5" dirty="0">
                <a:latin typeface="Times New Roman"/>
                <a:cs typeface="Times New Roman"/>
              </a:rPr>
              <a:t>N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ARQ</a:t>
            </a:r>
            <a:endParaRPr sz="1800">
              <a:latin typeface="Times New Roman"/>
              <a:cs typeface="Times New Roman"/>
            </a:endParaRPr>
          </a:p>
          <a:p>
            <a:pPr marL="615950" indent="-232410">
              <a:lnSpc>
                <a:spcPct val="100000"/>
              </a:lnSpc>
              <a:spcBef>
                <a:spcPts val="434"/>
              </a:spcBef>
              <a:buFont typeface="Arial MT"/>
              <a:buChar char="–"/>
              <a:tabLst>
                <a:tab pos="616585" algn="l"/>
              </a:tabLst>
            </a:pPr>
            <a:r>
              <a:rPr sz="1800" spc="-1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tive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repeat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Q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74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276311"/>
            <a:ext cx="8686800" cy="31983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75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3370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5" dirty="0"/>
              <a:t>Efficiency</a:t>
            </a:r>
            <a:r>
              <a:rPr spc="-40" dirty="0"/>
              <a:t> </a:t>
            </a:r>
            <a:r>
              <a:rPr dirty="0"/>
              <a:t>(η)</a:t>
            </a:r>
            <a:r>
              <a:rPr spc="-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Useful</a:t>
            </a:r>
            <a:r>
              <a:rPr spc="-15" dirty="0"/>
              <a:t> </a:t>
            </a:r>
            <a:r>
              <a:rPr spc="-10" dirty="0"/>
              <a:t>time</a:t>
            </a:r>
            <a:r>
              <a:rPr dirty="0"/>
              <a:t> /</a:t>
            </a:r>
            <a:r>
              <a:rPr spc="-40" dirty="0"/>
              <a:t> </a:t>
            </a:r>
            <a:r>
              <a:rPr spc="-30" dirty="0"/>
              <a:t>Total</a:t>
            </a:r>
            <a:r>
              <a:rPr spc="-15" dirty="0"/>
              <a:t> </a:t>
            </a:r>
            <a:r>
              <a:rPr spc="-5" dirty="0"/>
              <a:t>cycle</a:t>
            </a:r>
            <a:r>
              <a:rPr dirty="0"/>
              <a:t> </a:t>
            </a:r>
            <a:r>
              <a:rPr spc="-10" dirty="0"/>
              <a:t>time</a:t>
            </a:r>
          </a:p>
          <a:p>
            <a:pPr marL="1755139">
              <a:lnSpc>
                <a:spcPct val="100000"/>
              </a:lnSpc>
              <a:spcBef>
                <a:spcPts val="480"/>
              </a:spcBef>
            </a:pPr>
            <a:r>
              <a:rPr dirty="0"/>
              <a:t>=</a:t>
            </a:r>
            <a:r>
              <a:rPr spc="-60" dirty="0"/>
              <a:t> </a:t>
            </a:r>
            <a:r>
              <a:rPr spc="-5" dirty="0"/>
              <a:t>Tt</a:t>
            </a:r>
            <a:r>
              <a:rPr spc="-15" dirty="0"/>
              <a:t> </a:t>
            </a:r>
            <a:r>
              <a:rPr dirty="0"/>
              <a:t>/</a:t>
            </a:r>
            <a:r>
              <a:rPr spc="-15" dirty="0"/>
              <a:t> </a:t>
            </a:r>
            <a:r>
              <a:rPr spc="-5" dirty="0"/>
              <a:t>(Tt</a:t>
            </a:r>
            <a:r>
              <a:rPr spc="-25" dirty="0"/>
              <a:t> </a:t>
            </a:r>
            <a:r>
              <a:rPr dirty="0"/>
              <a:t>+</a:t>
            </a:r>
            <a:r>
              <a:rPr spc="-25" dirty="0"/>
              <a:t> </a:t>
            </a:r>
            <a:r>
              <a:rPr dirty="0"/>
              <a:t>2*Tp)</a:t>
            </a:r>
          </a:p>
          <a:p>
            <a:pPr marL="1755139">
              <a:lnSpc>
                <a:spcPct val="100000"/>
              </a:lnSpc>
              <a:spcBef>
                <a:spcPts val="480"/>
              </a:spcBef>
            </a:pPr>
            <a:r>
              <a:rPr dirty="0"/>
              <a:t>=</a:t>
            </a:r>
            <a:r>
              <a:rPr spc="-30" dirty="0"/>
              <a:t> </a:t>
            </a:r>
            <a:r>
              <a:rPr dirty="0"/>
              <a:t>1</a:t>
            </a:r>
            <a:r>
              <a:rPr spc="-20" dirty="0"/>
              <a:t> </a:t>
            </a:r>
            <a:r>
              <a:rPr dirty="0"/>
              <a:t>/</a:t>
            </a:r>
            <a:r>
              <a:rPr spc="-10" dirty="0"/>
              <a:t> </a:t>
            </a:r>
            <a:r>
              <a:rPr spc="-5" dirty="0"/>
              <a:t>(1+2*(Tp/Tt))</a:t>
            </a:r>
          </a:p>
          <a:p>
            <a:pPr marL="1755139">
              <a:lnSpc>
                <a:spcPct val="100000"/>
              </a:lnSpc>
              <a:spcBef>
                <a:spcPts val="480"/>
              </a:spcBef>
            </a:pPr>
            <a:r>
              <a:rPr dirty="0"/>
              <a:t>=</a:t>
            </a:r>
            <a:r>
              <a:rPr spc="-35" dirty="0"/>
              <a:t> </a:t>
            </a:r>
            <a:r>
              <a:rPr dirty="0"/>
              <a:t>1</a:t>
            </a:r>
            <a:r>
              <a:rPr spc="-25" dirty="0"/>
              <a:t> </a:t>
            </a:r>
            <a:r>
              <a:rPr dirty="0"/>
              <a:t>/</a:t>
            </a:r>
            <a:r>
              <a:rPr spc="-20" dirty="0"/>
              <a:t> </a:t>
            </a:r>
            <a:r>
              <a:rPr dirty="0"/>
              <a:t>(1+2*a)</a:t>
            </a:r>
          </a:p>
          <a:p>
            <a:pPr marL="14604">
              <a:lnSpc>
                <a:spcPct val="100000"/>
              </a:lnSpc>
              <a:spcBef>
                <a:spcPts val="480"/>
              </a:spcBef>
            </a:pPr>
            <a:r>
              <a:rPr dirty="0"/>
              <a:t>where,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=</a:t>
            </a:r>
            <a:r>
              <a:rPr spc="-45" dirty="0"/>
              <a:t> </a:t>
            </a:r>
            <a:r>
              <a:rPr spc="-5" dirty="0"/>
              <a:t>Tp</a:t>
            </a:r>
            <a:r>
              <a:rPr spc="-15" dirty="0"/>
              <a:t> </a:t>
            </a:r>
            <a:r>
              <a:rPr dirty="0"/>
              <a:t>/</a:t>
            </a:r>
            <a:r>
              <a:rPr spc="-60" dirty="0"/>
              <a:t> </a:t>
            </a:r>
            <a:r>
              <a:rPr spc="-5" dirty="0"/>
              <a:t>Tt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Throughput</a:t>
            </a:r>
          </a:p>
          <a:p>
            <a:pPr marL="386080">
              <a:lnSpc>
                <a:spcPct val="100000"/>
              </a:lnSpc>
              <a:spcBef>
                <a:spcPts val="420"/>
              </a:spcBef>
              <a:tabLst>
                <a:tab pos="1454785" algn="l"/>
                <a:tab pos="1764030" algn="l"/>
                <a:tab pos="2204720" algn="l"/>
                <a:tab pos="2730500" algn="l"/>
                <a:tab pos="3134360" algn="l"/>
                <a:tab pos="3914775" algn="l"/>
                <a:tab pos="4573270" algn="l"/>
                <a:tab pos="4846320" algn="l"/>
                <a:tab pos="5323205" algn="l"/>
                <a:tab pos="6040120" algn="l"/>
                <a:tab pos="6349365" algn="l"/>
                <a:tab pos="7263765" algn="l"/>
                <a:tab pos="8340090" algn="l"/>
              </a:tabLst>
            </a:pPr>
            <a:r>
              <a:rPr sz="1700" dirty="0">
                <a:latin typeface="Arial MT"/>
                <a:cs typeface="Arial MT"/>
              </a:rPr>
              <a:t>– 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dirty="0"/>
              <a:t>Num</a:t>
            </a:r>
            <a:r>
              <a:rPr sz="1700" spc="-10" dirty="0"/>
              <a:t>b</a:t>
            </a:r>
            <a:r>
              <a:rPr sz="1700" dirty="0"/>
              <a:t>er	</a:t>
            </a:r>
            <a:r>
              <a:rPr sz="1700" spc="-5" dirty="0"/>
              <a:t>o</a:t>
            </a:r>
            <a:r>
              <a:rPr sz="1700" dirty="0"/>
              <a:t>f	b</a:t>
            </a:r>
            <a:r>
              <a:rPr sz="1700" spc="-10" dirty="0"/>
              <a:t>it</a:t>
            </a:r>
            <a:r>
              <a:rPr sz="1700" dirty="0"/>
              <a:t>s	s</a:t>
            </a:r>
            <a:r>
              <a:rPr sz="1700" spc="-10" dirty="0"/>
              <a:t>e</a:t>
            </a:r>
            <a:r>
              <a:rPr sz="1700" dirty="0"/>
              <a:t>nd	</a:t>
            </a:r>
            <a:r>
              <a:rPr sz="1700" spc="-15" dirty="0"/>
              <a:t>p</a:t>
            </a:r>
            <a:r>
              <a:rPr sz="1700" dirty="0"/>
              <a:t>er	s</a:t>
            </a:r>
            <a:r>
              <a:rPr sz="1700" spc="-20" dirty="0"/>
              <a:t>e</a:t>
            </a:r>
            <a:r>
              <a:rPr sz="1700" dirty="0"/>
              <a:t>co</a:t>
            </a:r>
            <a:r>
              <a:rPr sz="1700" spc="-20" dirty="0"/>
              <a:t>n</a:t>
            </a:r>
            <a:r>
              <a:rPr sz="1700" dirty="0"/>
              <a:t>d,	whi</a:t>
            </a:r>
            <a:r>
              <a:rPr sz="1700" spc="-10" dirty="0"/>
              <a:t>c</a:t>
            </a:r>
            <a:r>
              <a:rPr sz="1700" dirty="0"/>
              <a:t>h	</a:t>
            </a:r>
            <a:r>
              <a:rPr sz="1700" spc="-10" dirty="0"/>
              <a:t>i</a:t>
            </a:r>
            <a:r>
              <a:rPr sz="1700" dirty="0"/>
              <a:t>s	a</a:t>
            </a:r>
            <a:r>
              <a:rPr sz="1700" spc="-10" dirty="0"/>
              <a:t>l</a:t>
            </a:r>
            <a:r>
              <a:rPr sz="1700" dirty="0"/>
              <a:t>so	kn</a:t>
            </a:r>
            <a:r>
              <a:rPr sz="1700" spc="-20" dirty="0"/>
              <a:t>o</a:t>
            </a:r>
            <a:r>
              <a:rPr sz="1700" dirty="0"/>
              <a:t>wn	</a:t>
            </a:r>
            <a:r>
              <a:rPr sz="1700" spc="-5" dirty="0"/>
              <a:t>a</a:t>
            </a:r>
            <a:r>
              <a:rPr sz="1700" dirty="0"/>
              <a:t>s	E</a:t>
            </a:r>
            <a:r>
              <a:rPr sz="1700" spc="-40" dirty="0"/>
              <a:t>f</a:t>
            </a:r>
            <a:r>
              <a:rPr sz="1700" spc="-20" dirty="0"/>
              <a:t>f</a:t>
            </a:r>
            <a:r>
              <a:rPr sz="1700" dirty="0"/>
              <a:t>ec</a:t>
            </a:r>
            <a:r>
              <a:rPr sz="1700" spc="-15" dirty="0"/>
              <a:t>t</a:t>
            </a:r>
            <a:r>
              <a:rPr sz="1700" spc="-10" dirty="0"/>
              <a:t>i</a:t>
            </a:r>
            <a:r>
              <a:rPr sz="1700" dirty="0"/>
              <a:t>ve	B</a:t>
            </a:r>
            <a:r>
              <a:rPr sz="1700" spc="-15" dirty="0"/>
              <a:t>a</a:t>
            </a:r>
            <a:r>
              <a:rPr sz="1700" dirty="0"/>
              <a:t>n</a:t>
            </a:r>
            <a:r>
              <a:rPr sz="1700" spc="-15" dirty="0"/>
              <a:t>d</a:t>
            </a:r>
            <a:r>
              <a:rPr sz="1700" dirty="0"/>
              <a:t>wid</a:t>
            </a:r>
            <a:r>
              <a:rPr sz="1700" spc="-15" dirty="0"/>
              <a:t>t</a:t>
            </a:r>
            <a:r>
              <a:rPr sz="1700" dirty="0"/>
              <a:t>h	</a:t>
            </a:r>
            <a:r>
              <a:rPr sz="1700" spc="-5" dirty="0"/>
              <a:t>or</a:t>
            </a:r>
            <a:endParaRPr sz="1700">
              <a:latin typeface="Arial MT"/>
              <a:cs typeface="Arial MT"/>
            </a:endParaRPr>
          </a:p>
          <a:p>
            <a:pPr marL="617855">
              <a:lnSpc>
                <a:spcPct val="100000"/>
              </a:lnSpc>
            </a:pPr>
            <a:r>
              <a:rPr sz="1700" dirty="0"/>
              <a:t>Bandwidth</a:t>
            </a:r>
            <a:r>
              <a:rPr sz="1700" spc="-50" dirty="0"/>
              <a:t> </a:t>
            </a:r>
            <a:r>
              <a:rPr sz="1700" spc="-5" dirty="0"/>
              <a:t>utilization</a:t>
            </a:r>
            <a:endParaRPr sz="1700"/>
          </a:p>
          <a:p>
            <a:pPr marL="293370" indent="-2794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Throughput</a:t>
            </a:r>
            <a:r>
              <a:rPr spc="-55" dirty="0"/>
              <a:t> </a:t>
            </a:r>
            <a:r>
              <a:rPr dirty="0"/>
              <a:t>=</a:t>
            </a:r>
            <a:r>
              <a:rPr spc="-10" dirty="0"/>
              <a:t> </a:t>
            </a:r>
            <a:r>
              <a:rPr dirty="0"/>
              <a:t>η</a:t>
            </a:r>
            <a:r>
              <a:rPr spc="-10" dirty="0"/>
              <a:t> </a:t>
            </a:r>
            <a:r>
              <a:rPr dirty="0"/>
              <a:t>*</a:t>
            </a:r>
            <a:r>
              <a:rPr spc="-15" dirty="0"/>
              <a:t> </a:t>
            </a:r>
            <a:r>
              <a:rPr spc="-5" dirty="0"/>
              <a:t>BW</a:t>
            </a:r>
          </a:p>
          <a:p>
            <a:pPr marL="14604">
              <a:lnSpc>
                <a:spcPct val="100000"/>
              </a:lnSpc>
              <a:spcBef>
                <a:spcPts val="484"/>
              </a:spcBef>
            </a:pPr>
            <a:r>
              <a:rPr dirty="0"/>
              <a:t>where,</a:t>
            </a:r>
            <a:r>
              <a:rPr spc="-30" dirty="0"/>
              <a:t> </a:t>
            </a:r>
            <a:r>
              <a:rPr dirty="0"/>
              <a:t>BW</a:t>
            </a:r>
            <a:r>
              <a:rPr spc="440" dirty="0"/>
              <a:t> </a:t>
            </a:r>
            <a:r>
              <a:rPr spc="-5" dirty="0"/>
              <a:t>is</a:t>
            </a:r>
            <a:r>
              <a:rPr spc="-20" dirty="0"/>
              <a:t> </a:t>
            </a:r>
            <a:r>
              <a:rPr dirty="0"/>
              <a:t>Bandwidth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76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640" y="1010119"/>
            <a:ext cx="8555355" cy="27927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041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04165" algn="l"/>
                <a:tab pos="3048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628650" marR="17780" indent="-232410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</a:t>
            </a:r>
            <a:r>
              <a:rPr sz="1700" spc="409" dirty="0">
                <a:latin typeface="Arial MT"/>
                <a:cs typeface="Arial MT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If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bandwidth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line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1.5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Mbps,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-35" dirty="0">
                <a:latin typeface="Times New Roman"/>
                <a:cs typeface="Times New Roman"/>
              </a:rPr>
              <a:t>RTT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45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msec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packet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size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KB,</a:t>
            </a:r>
            <a:r>
              <a:rPr sz="1700" spc="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then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find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link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utilization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stop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wait</a:t>
            </a:r>
            <a:endParaRPr sz="17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470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15113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Times New Roman"/>
                <a:cs typeface="Times New Roman"/>
              </a:rPr>
              <a:t>Transmission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delay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(T</a:t>
            </a:r>
            <a:r>
              <a:rPr sz="1950" baseline="-21367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Packet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size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/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Bandwidth</a:t>
            </a:r>
            <a:endParaRPr sz="2000">
              <a:latin typeface="Times New Roman"/>
              <a:cs typeface="Times New Roman"/>
            </a:endParaRPr>
          </a:p>
          <a:p>
            <a:pPr marL="3996054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KB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/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1.5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Mbps</a:t>
            </a:r>
            <a:endParaRPr sz="2000">
              <a:latin typeface="Times New Roman"/>
              <a:cs typeface="Times New Roman"/>
            </a:endParaRPr>
          </a:p>
          <a:p>
            <a:pPr marL="3996054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(2</a:t>
            </a:r>
            <a:r>
              <a:rPr sz="1950" spc="15" baseline="25641" dirty="0">
                <a:latin typeface="Times New Roman"/>
                <a:cs typeface="Times New Roman"/>
              </a:rPr>
              <a:t>10</a:t>
            </a:r>
            <a:r>
              <a:rPr sz="1950" spc="217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/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(1.5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10</a:t>
            </a:r>
            <a:r>
              <a:rPr sz="1950" spc="7" baseline="25641" dirty="0">
                <a:latin typeface="Times New Roman"/>
                <a:cs typeface="Times New Roman"/>
              </a:rPr>
              <a:t>6</a:t>
            </a:r>
            <a:r>
              <a:rPr sz="1950" spc="209" baseline="25641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bits/sec)</a:t>
            </a:r>
            <a:endParaRPr sz="2000">
              <a:latin typeface="Times New Roman"/>
              <a:cs typeface="Times New Roman"/>
            </a:endParaRPr>
          </a:p>
          <a:p>
            <a:pPr marL="3996054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5.461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msec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77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21841"/>
            <a:ext cx="6920230" cy="3654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92985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latin typeface="Times New Roman"/>
                <a:cs typeface="Times New Roman"/>
              </a:rPr>
              <a:t>Propagation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delay </a:t>
            </a:r>
            <a:r>
              <a:rPr sz="1700" dirty="0">
                <a:latin typeface="Times New Roman"/>
                <a:cs typeface="Times New Roman"/>
              </a:rPr>
              <a:t>(Tp)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Round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Trip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Time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/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  <a:p>
            <a:pPr marL="4429760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45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msec/2</a:t>
            </a:r>
            <a:endParaRPr sz="1700">
              <a:latin typeface="Times New Roman"/>
              <a:cs typeface="Times New Roman"/>
            </a:endParaRPr>
          </a:p>
          <a:p>
            <a:pPr marL="4429760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22.5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msec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R="4775200" algn="ctr">
              <a:lnSpc>
                <a:spcPct val="100000"/>
              </a:lnSpc>
            </a:pPr>
            <a:r>
              <a:rPr sz="1700" spc="-5" dirty="0">
                <a:latin typeface="Times New Roman"/>
                <a:cs typeface="Times New Roman"/>
              </a:rPr>
              <a:t>Calculating</a:t>
            </a:r>
            <a:r>
              <a:rPr sz="1700" spc="-40" dirty="0">
                <a:latin typeface="Times New Roman"/>
                <a:cs typeface="Times New Roman"/>
              </a:rPr>
              <a:t> Value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130" dirty="0">
                <a:latin typeface="Times New Roman"/>
                <a:cs typeface="Times New Roman"/>
              </a:rPr>
              <a:t>„a‟</a:t>
            </a:r>
            <a:endParaRPr sz="1700">
              <a:latin typeface="Times New Roman"/>
              <a:cs typeface="Times New Roman"/>
            </a:endParaRPr>
          </a:p>
          <a:p>
            <a:pPr marL="1608455" algn="ctr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Tp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/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Tt</a:t>
            </a:r>
            <a:endParaRPr sz="1700">
              <a:latin typeface="Times New Roman"/>
              <a:cs typeface="Times New Roman"/>
            </a:endParaRPr>
          </a:p>
          <a:p>
            <a:pPr marL="1607185" algn="ctr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22.5/5.461</a:t>
            </a:r>
            <a:endParaRPr sz="1700">
              <a:latin typeface="Times New Roman"/>
              <a:cs typeface="Times New Roman"/>
            </a:endParaRPr>
          </a:p>
          <a:p>
            <a:pPr marL="1607820" algn="ctr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4.12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msec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2355215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Link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Utilization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or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Efficiency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(η)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/ 1+2a</a:t>
            </a:r>
            <a:endParaRPr sz="1700">
              <a:latin typeface="Times New Roman"/>
              <a:cs typeface="Times New Roman"/>
            </a:endParaRPr>
          </a:p>
          <a:p>
            <a:pPr marL="5267960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/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(1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+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x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4.12)</a:t>
            </a:r>
            <a:endParaRPr sz="1700">
              <a:latin typeface="Times New Roman"/>
              <a:cs typeface="Times New Roman"/>
            </a:endParaRPr>
          </a:p>
          <a:p>
            <a:pPr marL="5267960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/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9.24</a:t>
            </a:r>
            <a:endParaRPr sz="1700">
              <a:latin typeface="Times New Roman"/>
              <a:cs typeface="Times New Roman"/>
            </a:endParaRPr>
          </a:p>
          <a:p>
            <a:pPr marL="5267960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0.108</a:t>
            </a:r>
            <a:endParaRPr sz="1700">
              <a:latin typeface="Times New Roman"/>
              <a:cs typeface="Times New Roman"/>
            </a:endParaRPr>
          </a:p>
          <a:p>
            <a:pPr marL="5267960">
              <a:lnSpc>
                <a:spcPct val="100000"/>
              </a:lnSpc>
            </a:pPr>
            <a:r>
              <a:rPr sz="1700" dirty="0">
                <a:latin typeface="Times New Roman"/>
                <a:cs typeface="Times New Roman"/>
              </a:rPr>
              <a:t>=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10.8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%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78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5746"/>
            <a:ext cx="8528685" cy="3662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2100" algn="l"/>
              </a:tabLst>
            </a:pPr>
            <a:r>
              <a:rPr sz="1900" spc="-5" dirty="0">
                <a:latin typeface="Times New Roman"/>
                <a:cs typeface="Times New Roman"/>
              </a:rPr>
              <a:t>Eg:</a:t>
            </a:r>
            <a:endParaRPr sz="1900">
              <a:latin typeface="Times New Roman"/>
              <a:cs typeface="Times New Roman"/>
            </a:endParaRPr>
          </a:p>
          <a:p>
            <a:pPr marL="615950" marR="5080" lvl="1" indent="-232410" algn="just">
              <a:lnSpc>
                <a:spcPts val="1540"/>
              </a:lnSpc>
              <a:spcBef>
                <a:spcPts val="380"/>
              </a:spcBef>
              <a:buFont typeface="Arial MT"/>
              <a:buChar char="–"/>
              <a:tabLst>
                <a:tab pos="616585" algn="l"/>
              </a:tabLst>
            </a:pPr>
            <a:r>
              <a:rPr sz="1600" spc="-5" dirty="0">
                <a:latin typeface="Times New Roman"/>
                <a:cs typeface="Times New Roman"/>
              </a:rPr>
              <a:t>A channel </a:t>
            </a:r>
            <a:r>
              <a:rPr sz="1600" dirty="0">
                <a:latin typeface="Times New Roman"/>
                <a:cs typeface="Times New Roman"/>
              </a:rPr>
              <a:t>has </a:t>
            </a:r>
            <a:r>
              <a:rPr sz="1600" spc="-5" dirty="0">
                <a:latin typeface="Times New Roman"/>
                <a:cs typeface="Times New Roman"/>
              </a:rPr>
              <a:t>a </a:t>
            </a:r>
            <a:r>
              <a:rPr sz="1600" spc="5" dirty="0">
                <a:latin typeface="Times New Roman"/>
                <a:cs typeface="Times New Roman"/>
              </a:rPr>
              <a:t>bit </a:t>
            </a:r>
            <a:r>
              <a:rPr sz="1600" spc="-5" dirty="0">
                <a:latin typeface="Times New Roman"/>
                <a:cs typeface="Times New Roman"/>
              </a:rPr>
              <a:t>rate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4 Kbps and </a:t>
            </a:r>
            <a:r>
              <a:rPr sz="1600" dirty="0">
                <a:latin typeface="Times New Roman"/>
                <a:cs typeface="Times New Roman"/>
              </a:rPr>
              <a:t>one </a:t>
            </a:r>
            <a:r>
              <a:rPr sz="1600" spc="-5" dirty="0">
                <a:latin typeface="Times New Roman"/>
                <a:cs typeface="Times New Roman"/>
              </a:rPr>
              <a:t>way </a:t>
            </a:r>
            <a:r>
              <a:rPr sz="1600" dirty="0">
                <a:latin typeface="Times New Roman"/>
                <a:cs typeface="Times New Roman"/>
              </a:rPr>
              <a:t>propagation delay of 20 </a:t>
            </a:r>
            <a:r>
              <a:rPr sz="1600" spc="-5" dirty="0">
                <a:latin typeface="Times New Roman"/>
                <a:cs typeface="Times New Roman"/>
              </a:rPr>
              <a:t>msec. The channel </a:t>
            </a:r>
            <a:r>
              <a:rPr sz="1600" dirty="0">
                <a:latin typeface="Times New Roman"/>
                <a:cs typeface="Times New Roman"/>
              </a:rPr>
              <a:t>uses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stop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wait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protocol.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transmission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time</a:t>
            </a:r>
            <a:r>
              <a:rPr sz="1600" spc="1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acknowledgement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frame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negligible.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120" dirty="0">
                <a:latin typeface="Times New Roman"/>
                <a:cs typeface="Times New Roman"/>
              </a:rPr>
              <a:t>To </a:t>
            </a:r>
            <a:r>
              <a:rPr sz="1600" spc="-3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get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channel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efficiency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at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least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50%,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spc="-10" dirty="0">
                <a:latin typeface="Times New Roman"/>
                <a:cs typeface="Times New Roman"/>
              </a:rPr>
              <a:t>minimum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frame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size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should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</a:t>
            </a:r>
            <a:endParaRPr sz="16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5"/>
              </a:spcBef>
              <a:buFont typeface="Arial MT"/>
              <a:buChar char="–"/>
              <a:tabLst>
                <a:tab pos="616585" algn="l"/>
              </a:tabLst>
            </a:pPr>
            <a:r>
              <a:rPr sz="1600" dirty="0">
                <a:latin typeface="Times New Roman"/>
                <a:cs typeface="Times New Roman"/>
              </a:rPr>
              <a:t>80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bytes</a:t>
            </a:r>
            <a:endParaRPr sz="16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buFont typeface="Arial MT"/>
              <a:buChar char="–"/>
              <a:tabLst>
                <a:tab pos="616585" algn="l"/>
              </a:tabLst>
            </a:pPr>
            <a:r>
              <a:rPr sz="1600" dirty="0">
                <a:latin typeface="Times New Roman"/>
                <a:cs typeface="Times New Roman"/>
              </a:rPr>
              <a:t>80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bits</a:t>
            </a:r>
            <a:endParaRPr sz="16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buFont typeface="Arial MT"/>
              <a:buChar char="–"/>
              <a:tabLst>
                <a:tab pos="616585" algn="l"/>
              </a:tabLst>
            </a:pPr>
            <a:r>
              <a:rPr sz="1600" dirty="0">
                <a:latin typeface="Times New Roman"/>
                <a:cs typeface="Times New Roman"/>
              </a:rPr>
              <a:t>160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bytes</a:t>
            </a:r>
            <a:endParaRPr sz="1600">
              <a:latin typeface="Times New Roman"/>
              <a:cs typeface="Times New Roman"/>
            </a:endParaRPr>
          </a:p>
          <a:p>
            <a:pPr marL="615950" lvl="1" indent="-232410">
              <a:lnSpc>
                <a:spcPts val="1914"/>
              </a:lnSpc>
              <a:buFont typeface="Arial MT"/>
              <a:buChar char="–"/>
              <a:tabLst>
                <a:tab pos="616585" algn="l"/>
              </a:tabLst>
            </a:pPr>
            <a:r>
              <a:rPr sz="1600" dirty="0">
                <a:latin typeface="Times New Roman"/>
                <a:cs typeface="Times New Roman"/>
              </a:rPr>
              <a:t>160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bits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2275"/>
              </a:lnSpc>
            </a:pP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spc="-5" dirty="0">
                <a:latin typeface="Times New Roman"/>
                <a:cs typeface="Times New Roman"/>
              </a:rPr>
              <a:t>Bandwidth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=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4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Kbps,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Propagation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delay (Tp)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=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20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msec,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Efficiency &gt;=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50%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R="5097145" algn="ctr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Let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required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frame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size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=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bits</a:t>
            </a: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900" spc="-15" dirty="0">
                <a:latin typeface="Times New Roman"/>
                <a:cs typeface="Times New Roman"/>
              </a:rPr>
              <a:t>Transmission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delay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(Tt)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=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Packet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size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/ Bandwidth</a:t>
            </a:r>
            <a:endParaRPr sz="1900">
              <a:latin typeface="Times New Roman"/>
              <a:cs typeface="Times New Roman"/>
            </a:endParaRPr>
          </a:p>
          <a:p>
            <a:pPr marL="1485900" algn="ctr">
              <a:lnSpc>
                <a:spcPct val="100000"/>
              </a:lnSpc>
              <a:spcBef>
                <a:spcPts val="5"/>
              </a:spcBef>
            </a:pPr>
            <a:r>
              <a:rPr sz="1900" spc="-5" dirty="0">
                <a:latin typeface="Times New Roman"/>
                <a:cs typeface="Times New Roman"/>
              </a:rPr>
              <a:t>=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bits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/ 4 </a:t>
            </a:r>
            <a:r>
              <a:rPr sz="1900" spc="-10" dirty="0">
                <a:latin typeface="Times New Roman"/>
                <a:cs typeface="Times New Roman"/>
              </a:rPr>
              <a:t>Kbps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79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529955" cy="257429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20" dirty="0">
                <a:latin typeface="Times New Roman"/>
                <a:cs typeface="Times New Roman"/>
              </a:rPr>
              <a:t>Variable-Size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Framing</a:t>
            </a:r>
            <a:endParaRPr sz="2000">
              <a:latin typeface="Times New Roman"/>
              <a:cs typeface="Times New Roman"/>
            </a:endParaRPr>
          </a:p>
          <a:p>
            <a:pPr marL="615950" marR="508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variable-size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framing,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need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5" dirty="0">
                <a:latin typeface="Times New Roman"/>
                <a:cs typeface="Times New Roman"/>
              </a:rPr>
              <a:t> way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define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beginning</a:t>
            </a:r>
            <a:r>
              <a:rPr sz="1700" dirty="0">
                <a:latin typeface="Times New Roman"/>
                <a:cs typeface="Times New Roman"/>
              </a:rPr>
              <a:t> of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next</a:t>
            </a:r>
            <a:endParaRPr sz="17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Arial MT"/>
              <a:buChar char="–"/>
            </a:pPr>
            <a:endParaRPr sz="19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 MT"/>
              <a:buChar char="–"/>
            </a:pPr>
            <a:endParaRPr sz="275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15" dirty="0">
                <a:latin typeface="Times New Roman"/>
                <a:cs typeface="Times New Roman"/>
              </a:rPr>
              <a:t>Historically,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 approaches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purpose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Character-oriented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approach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spc="-5" dirty="0">
                <a:latin typeface="Times New Roman"/>
                <a:cs typeface="Times New Roman"/>
              </a:rPr>
              <a:t>Bit-oriented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approach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8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3685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35" dirty="0">
                <a:latin typeface="Times New Roman"/>
                <a:cs typeface="Times New Roman"/>
              </a:rPr>
              <a:t>Types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2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Framing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5746"/>
            <a:ext cx="6708775" cy="3790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Times New Roman"/>
                <a:cs typeface="Times New Roman"/>
              </a:rPr>
              <a:t>Condition </a:t>
            </a:r>
            <a:r>
              <a:rPr sz="1900" dirty="0">
                <a:latin typeface="Times New Roman"/>
                <a:cs typeface="Times New Roman"/>
              </a:rPr>
              <a:t>for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efficiency </a:t>
            </a:r>
            <a:r>
              <a:rPr sz="1900" spc="-5" dirty="0">
                <a:latin typeface="Times New Roman"/>
                <a:cs typeface="Times New Roman"/>
              </a:rPr>
              <a:t>to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be at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least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50 %</a:t>
            </a:r>
            <a:endParaRPr sz="190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efficiency</a:t>
            </a:r>
            <a:r>
              <a:rPr sz="1900" spc="-5" dirty="0">
                <a:latin typeface="Times New Roman"/>
                <a:cs typeface="Times New Roman"/>
              </a:rPr>
              <a:t> to be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least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50%,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we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must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have</a:t>
            </a:r>
            <a:endParaRPr sz="1900">
              <a:latin typeface="Times New Roman"/>
              <a:cs typeface="Times New Roman"/>
            </a:endParaRPr>
          </a:p>
          <a:p>
            <a:pPr marL="1818005" algn="ctr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1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/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1+2a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&gt;=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1/2</a:t>
            </a:r>
            <a:endParaRPr sz="1900">
              <a:latin typeface="Times New Roman"/>
              <a:cs typeface="Times New Roman"/>
            </a:endParaRPr>
          </a:p>
          <a:p>
            <a:pPr marL="1818005" algn="ctr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&lt;=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1/2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R="3227070" algn="ctr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Substituting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value of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10" dirty="0">
                <a:latin typeface="Times New Roman"/>
                <a:cs typeface="Times New Roman"/>
              </a:rPr>
              <a:t>„a‟,</a:t>
            </a:r>
            <a:r>
              <a:rPr sz="1900" spc="-5" dirty="0">
                <a:latin typeface="Times New Roman"/>
                <a:cs typeface="Times New Roman"/>
              </a:rPr>
              <a:t> we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get</a:t>
            </a:r>
            <a:endParaRPr sz="1900">
              <a:latin typeface="Times New Roman"/>
              <a:cs typeface="Times New Roman"/>
            </a:endParaRPr>
          </a:p>
          <a:p>
            <a:pPr marL="1817370" algn="ctr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(20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msec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x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4 Kbps)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/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bits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&lt;=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1/2</a:t>
            </a:r>
            <a:endParaRPr sz="1900">
              <a:latin typeface="Times New Roman"/>
              <a:cs typeface="Times New Roman"/>
            </a:endParaRPr>
          </a:p>
          <a:p>
            <a:pPr marL="1818005" algn="ctr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L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bits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&gt;=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(20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msec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x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4 Kbps)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x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 marL="1818005" algn="ctr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L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bits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&gt;=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(20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x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10-3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sec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x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4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x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103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bits per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sec)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x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  <a:p>
            <a:pPr marL="1817370" algn="ctr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L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bits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&gt;=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20 x 4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bits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x 2</a:t>
            </a:r>
            <a:endParaRPr sz="1900">
              <a:latin typeface="Times New Roman"/>
              <a:cs typeface="Times New Roman"/>
            </a:endParaRPr>
          </a:p>
          <a:p>
            <a:pPr marL="1818005" algn="ctr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L</a:t>
            </a:r>
            <a:r>
              <a:rPr sz="1900" spc="-9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&gt;=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160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5" dirty="0">
                <a:latin typeface="Times New Roman"/>
                <a:cs typeface="Times New Roman"/>
              </a:rPr>
              <a:t>From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here, </a:t>
            </a:r>
            <a:r>
              <a:rPr sz="1900" spc="-10" dirty="0">
                <a:latin typeface="Times New Roman"/>
                <a:cs typeface="Times New Roman"/>
              </a:rPr>
              <a:t>frame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size</a:t>
            </a:r>
            <a:r>
              <a:rPr sz="1900" spc="-10" dirty="0">
                <a:latin typeface="Times New Roman"/>
                <a:cs typeface="Times New Roman"/>
              </a:rPr>
              <a:t> must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be at least 160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bits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80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644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204" dirty="0">
                <a:latin typeface="Times New Roman"/>
                <a:cs typeface="Times New Roman"/>
              </a:rPr>
              <a:t>W</a:t>
            </a:r>
            <a:r>
              <a:rPr sz="2600" b="0" dirty="0">
                <a:latin typeface="Times New Roman"/>
                <a:cs typeface="Times New Roman"/>
              </a:rPr>
              <a:t>a</a:t>
            </a:r>
            <a:r>
              <a:rPr sz="2600" b="0" spc="-10" dirty="0">
                <a:latin typeface="Times New Roman"/>
                <a:cs typeface="Times New Roman"/>
              </a:rPr>
              <a:t>i</a:t>
            </a:r>
            <a:r>
              <a:rPr sz="2600" b="0" dirty="0">
                <a:latin typeface="Times New Roman"/>
                <a:cs typeface="Times New Roman"/>
              </a:rPr>
              <a:t>t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41192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Disadvantage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of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Stop</a:t>
            </a:r>
            <a:r>
              <a:rPr sz="2600" b="0" spc="-2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and</a:t>
            </a:r>
            <a:r>
              <a:rPr sz="2600" b="0" spc="-70" dirty="0">
                <a:latin typeface="Times New Roman"/>
                <a:cs typeface="Times New Roman"/>
              </a:rPr>
              <a:t> </a:t>
            </a:r>
            <a:r>
              <a:rPr sz="2600" b="0" spc="-55" dirty="0">
                <a:latin typeface="Times New Roman"/>
                <a:cs typeface="Times New Roman"/>
              </a:rPr>
              <a:t>Wait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81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072133"/>
            <a:ext cx="8388985" cy="2661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465" marR="283210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stop-and-wait,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 any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point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time,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waiting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acknowledged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not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good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transmission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medium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improve</a:t>
            </a:r>
            <a:r>
              <a:rPr sz="2000" spc="-15" dirty="0">
                <a:latin typeface="Times New Roman"/>
                <a:cs typeface="Times New Roman"/>
              </a:rPr>
              <a:t> efficiency,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multiple frames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in </a:t>
            </a:r>
            <a:r>
              <a:rPr sz="2000" spc="-5" dirty="0">
                <a:latin typeface="Times New Roman"/>
                <a:cs typeface="Times New Roman"/>
              </a:rPr>
              <a:t>transition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waiting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endParaRPr sz="20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ACK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0" dirty="0">
                <a:latin typeface="Times New Roman"/>
                <a:cs typeface="Times New Roman"/>
              </a:rPr>
              <a:t>Two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concept,</a:t>
            </a:r>
            <a:endParaRPr sz="20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20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G</a:t>
            </a:r>
            <a:r>
              <a:rPr sz="1700" spc="-5" dirty="0">
                <a:latin typeface="Times New Roman"/>
                <a:cs typeface="Times New Roman"/>
              </a:rPr>
              <a:t>o-</a:t>
            </a:r>
            <a:r>
              <a:rPr sz="1700" dirty="0">
                <a:latin typeface="Times New Roman"/>
                <a:cs typeface="Times New Roman"/>
              </a:rPr>
              <a:t>Bac</a:t>
            </a:r>
            <a:r>
              <a:rPr sz="1700" spc="-5" dirty="0">
                <a:latin typeface="Times New Roman"/>
                <a:cs typeface="Times New Roman"/>
              </a:rPr>
              <a:t>k-</a:t>
            </a:r>
            <a:r>
              <a:rPr sz="1700" dirty="0">
                <a:latin typeface="Times New Roman"/>
                <a:cs typeface="Times New Roman"/>
              </a:rPr>
              <a:t>N</a:t>
            </a:r>
            <a:r>
              <a:rPr sz="1700" spc="-1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ARQ</a:t>
            </a:r>
            <a:endParaRPr sz="1700">
              <a:latin typeface="Times New Roman"/>
              <a:cs typeface="Times New Roman"/>
            </a:endParaRPr>
          </a:p>
          <a:p>
            <a:pPr marL="615950" lvl="1" indent="-23241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616585" algn="l"/>
              </a:tabLst>
            </a:pPr>
            <a:r>
              <a:rPr sz="1700" dirty="0">
                <a:latin typeface="Times New Roman"/>
                <a:cs typeface="Times New Roman"/>
              </a:rPr>
              <a:t>Se</a:t>
            </a:r>
            <a:r>
              <a:rPr sz="1700" spc="-10" dirty="0">
                <a:latin typeface="Times New Roman"/>
                <a:cs typeface="Times New Roman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ec</a:t>
            </a:r>
            <a:r>
              <a:rPr sz="1700" spc="-10" dirty="0">
                <a:latin typeface="Times New Roman"/>
                <a:cs typeface="Times New Roman"/>
              </a:rPr>
              <a:t>t</a:t>
            </a:r>
            <a:r>
              <a:rPr sz="1700" spc="-5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ve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Repeat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ARQ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2739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Go</a:t>
            </a:r>
            <a:r>
              <a:rPr sz="2600" b="0" spc="-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Back</a:t>
            </a:r>
            <a:r>
              <a:rPr sz="2600" b="0" spc="-1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</a:t>
            </a:r>
            <a:r>
              <a:rPr sz="2600" b="0" spc="-15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ARQ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82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011783"/>
            <a:ext cx="8225155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0" dirty="0">
                <a:latin typeface="Times New Roman"/>
                <a:cs typeface="Times New Roman"/>
              </a:rPr>
              <a:t>We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 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worrying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ACKs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70" dirty="0">
                <a:latin typeface="Times New Roman"/>
                <a:cs typeface="Times New Roman"/>
              </a:rPr>
              <a:t>We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keep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copy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until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arrive</a:t>
            </a:r>
            <a:endParaRPr sz="20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procedure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Stop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Wait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ARQ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831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Sequence</a:t>
            </a:r>
            <a:r>
              <a:rPr sz="2600" b="0" spc="-110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Numbers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83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6540" y="1011783"/>
            <a:ext cx="8645525" cy="283019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42265" indent="-2794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sz="2000" spc="-5" dirty="0">
                <a:latin typeface="Times New Roman"/>
                <a:cs typeface="Times New Roman"/>
              </a:rPr>
              <a:t>Frames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sequentially</a:t>
            </a:r>
            <a:endParaRPr sz="2000">
              <a:latin typeface="Times New Roman"/>
              <a:cs typeface="Times New Roman"/>
            </a:endParaRPr>
          </a:p>
          <a:p>
            <a:pPr marL="342265" marR="6921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sz="2000" spc="-75" dirty="0">
                <a:latin typeface="Times New Roman"/>
                <a:cs typeface="Times New Roman"/>
              </a:rPr>
              <a:t>We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need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limit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since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need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include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sequence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header</a:t>
            </a:r>
            <a:endParaRPr sz="2000">
              <a:latin typeface="Times New Roman"/>
              <a:cs typeface="Times New Roman"/>
            </a:endParaRPr>
          </a:p>
          <a:p>
            <a:pPr marL="3422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3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header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</a:t>
            </a:r>
            <a:r>
              <a:rPr sz="2000" spc="3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allows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m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bits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sequence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number,</a:t>
            </a:r>
            <a:r>
              <a:rPr sz="2000" spc="3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sequence</a:t>
            </a:r>
            <a:endParaRPr sz="2000">
              <a:latin typeface="Times New Roman"/>
              <a:cs typeface="Times New Roman"/>
            </a:endParaRPr>
          </a:p>
          <a:p>
            <a:pPr marL="3422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numbers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1950" spc="30" baseline="25641" dirty="0">
                <a:latin typeface="Times New Roman"/>
                <a:cs typeface="Times New Roman"/>
              </a:rPr>
              <a:t>m</a:t>
            </a:r>
            <a:r>
              <a:rPr sz="1950" spc="270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3422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sequence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</a:t>
            </a:r>
            <a:endParaRPr sz="2000">
              <a:latin typeface="Times New Roman"/>
              <a:cs typeface="Times New Roman"/>
            </a:endParaRPr>
          </a:p>
          <a:p>
            <a:pPr marL="3422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sz="2000" spc="-70" dirty="0">
                <a:latin typeface="Times New Roman"/>
                <a:cs typeface="Times New Roman"/>
              </a:rPr>
              <a:t>We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repeat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sequence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endParaRPr sz="2000">
              <a:latin typeface="Times New Roman"/>
              <a:cs typeface="Times New Roman"/>
            </a:endParaRPr>
          </a:p>
          <a:p>
            <a:pPr marL="342265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sz="2000" dirty="0">
                <a:latin typeface="Times New Roman"/>
                <a:cs typeface="Times New Roman"/>
              </a:rPr>
              <a:t>Sequence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0,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1, 2, 3,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5, 6,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7,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0, 1,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2, 3,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5, 6, 7,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0, 1, …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3420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Sender</a:t>
            </a:r>
            <a:r>
              <a:rPr sz="2800" b="0" spc="-40" dirty="0">
                <a:latin typeface="Times New Roman"/>
                <a:cs typeface="Times New Roman"/>
              </a:rPr>
              <a:t> </a:t>
            </a:r>
            <a:r>
              <a:rPr sz="2800" b="0" dirty="0">
                <a:latin typeface="Times New Roman"/>
                <a:cs typeface="Times New Roman"/>
              </a:rPr>
              <a:t>Sliding</a:t>
            </a:r>
            <a:r>
              <a:rPr sz="2800" b="0" spc="-105" dirty="0">
                <a:latin typeface="Times New Roman"/>
                <a:cs typeface="Times New Roman"/>
              </a:rPr>
              <a:t> </a:t>
            </a:r>
            <a:r>
              <a:rPr sz="2800" b="0" spc="-20" dirty="0">
                <a:latin typeface="Times New Roman"/>
                <a:cs typeface="Times New Roman"/>
              </a:rPr>
              <a:t>Window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041653"/>
            <a:ext cx="4045585" cy="353250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31800" marR="92075" indent="-342900" algn="just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431800" algn="l"/>
              </a:tabLst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sending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site,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hold</a:t>
            </a:r>
            <a:r>
              <a:rPr sz="2000" dirty="0">
                <a:latin typeface="Times New Roman"/>
                <a:cs typeface="Times New Roman"/>
              </a:rPr>
              <a:t> 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outstanding </a:t>
            </a:r>
            <a:r>
              <a:rPr sz="2000" spc="-10" dirty="0">
                <a:latin typeface="Times New Roman"/>
                <a:cs typeface="Times New Roman"/>
              </a:rPr>
              <a:t>frames </a:t>
            </a:r>
            <a:r>
              <a:rPr sz="2000" spc="-5" dirty="0">
                <a:latin typeface="Times New Roman"/>
                <a:cs typeface="Times New Roman"/>
              </a:rPr>
              <a:t>until </a:t>
            </a:r>
            <a:r>
              <a:rPr sz="2000" spc="-10" dirty="0">
                <a:latin typeface="Times New Roman"/>
                <a:cs typeface="Times New Roman"/>
              </a:rPr>
              <a:t>they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acknowledged,</a:t>
            </a:r>
            <a:r>
              <a:rPr sz="2000" dirty="0">
                <a:latin typeface="Times New Roman"/>
                <a:cs typeface="Times New Roman"/>
              </a:rPr>
              <a:t> we</a:t>
            </a:r>
            <a:r>
              <a:rPr sz="2000" spc="5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5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concept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</a:t>
            </a:r>
            <a:endParaRPr sz="2000">
              <a:latin typeface="Times New Roman"/>
              <a:cs typeface="Times New Roman"/>
            </a:endParaRPr>
          </a:p>
          <a:p>
            <a:pPr marL="431800" marR="93980" indent="-342900" algn="just">
              <a:lnSpc>
                <a:spcPts val="2160"/>
              </a:lnSpc>
              <a:spcBef>
                <a:spcPts val="480"/>
              </a:spcBef>
              <a:buFont typeface="Arial MT"/>
              <a:buChar char="•"/>
              <a:tabLst>
                <a:tab pos="4318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size of the window is </a:t>
            </a:r>
            <a:r>
              <a:rPr sz="2000" spc="-10" dirty="0">
                <a:latin typeface="Times New Roman"/>
                <a:cs typeface="Times New Roman"/>
              </a:rPr>
              <a:t>at </a:t>
            </a:r>
            <a:r>
              <a:rPr sz="2000" spc="-5" dirty="0">
                <a:latin typeface="Times New Roman"/>
                <a:cs typeface="Times New Roman"/>
              </a:rPr>
              <a:t>most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2</a:t>
            </a:r>
            <a:r>
              <a:rPr sz="1950" spc="22" baseline="25641" dirty="0">
                <a:latin typeface="Times New Roman"/>
                <a:cs typeface="Times New Roman"/>
              </a:rPr>
              <a:t>m</a:t>
            </a:r>
            <a:r>
              <a:rPr sz="1950" spc="30" baseline="25641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-1, </a:t>
            </a:r>
            <a:r>
              <a:rPr sz="2000" dirty="0">
                <a:latin typeface="Times New Roman"/>
                <a:cs typeface="Times New Roman"/>
              </a:rPr>
              <a:t>where m </a:t>
            </a:r>
            <a:r>
              <a:rPr sz="2000" spc="-5" dirty="0">
                <a:latin typeface="Times New Roman"/>
                <a:cs typeface="Times New Roman"/>
              </a:rPr>
              <a:t>is the number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bits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sequence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endParaRPr sz="2000">
              <a:latin typeface="Times New Roman"/>
              <a:cs typeface="Times New Roman"/>
            </a:endParaRPr>
          </a:p>
          <a:p>
            <a:pPr marL="431800" indent="-342900" algn="just">
              <a:lnSpc>
                <a:spcPts val="2280"/>
              </a:lnSpc>
              <a:spcBef>
                <a:spcPts val="210"/>
              </a:spcBef>
              <a:buFont typeface="Arial MT"/>
              <a:buChar char="•"/>
              <a:tabLst>
                <a:tab pos="431800" algn="l"/>
              </a:tabLst>
            </a:pPr>
            <a:r>
              <a:rPr sz="2000" dirty="0">
                <a:latin typeface="Times New Roman"/>
                <a:cs typeface="Times New Roman"/>
              </a:rPr>
              <a:t>Size</a:t>
            </a:r>
            <a:r>
              <a:rPr sz="2000" spc="7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2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  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1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endParaRPr sz="2000">
              <a:latin typeface="Times New Roman"/>
              <a:cs typeface="Times New Roman"/>
            </a:endParaRPr>
          </a:p>
          <a:p>
            <a:pPr marL="431800" algn="just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variable,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e.g.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TCP</a:t>
            </a:r>
            <a:endParaRPr sz="2000">
              <a:latin typeface="Times New Roman"/>
              <a:cs typeface="Times New Roman"/>
            </a:endParaRPr>
          </a:p>
          <a:p>
            <a:pPr marL="431800" marR="92075" indent="-342900" algn="just">
              <a:lnSpc>
                <a:spcPct val="90000"/>
              </a:lnSpc>
              <a:spcBef>
                <a:spcPts val="480"/>
              </a:spcBef>
              <a:buFont typeface="Arial MT"/>
              <a:buChar char="•"/>
              <a:tabLst>
                <a:tab pos="4318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window slides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include </a:t>
            </a:r>
            <a:r>
              <a:rPr sz="2000" dirty="0">
                <a:latin typeface="Times New Roman"/>
                <a:cs typeface="Times New Roman"/>
              </a:rPr>
              <a:t>new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unsent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frames</a:t>
            </a:r>
            <a:r>
              <a:rPr sz="2000" dirty="0">
                <a:latin typeface="Times New Roman"/>
                <a:cs typeface="Times New Roman"/>
              </a:rPr>
              <a:t> when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correct </a:t>
            </a:r>
            <a:r>
              <a:rPr sz="2000" dirty="0">
                <a:latin typeface="Times New Roman"/>
                <a:cs typeface="Times New Roman"/>
              </a:rPr>
              <a:t> ACKs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received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0" y="1648967"/>
            <a:ext cx="4572000" cy="19157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84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3695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Receiver</a:t>
            </a:r>
            <a:r>
              <a:rPr sz="2800" b="0" spc="-50" dirty="0">
                <a:latin typeface="Times New Roman"/>
                <a:cs typeface="Times New Roman"/>
              </a:rPr>
              <a:t> </a:t>
            </a:r>
            <a:r>
              <a:rPr sz="2800" b="0" dirty="0">
                <a:latin typeface="Times New Roman"/>
                <a:cs typeface="Times New Roman"/>
              </a:rPr>
              <a:t>Sliding</a:t>
            </a:r>
            <a:r>
              <a:rPr sz="2800" b="0" spc="-100" dirty="0">
                <a:latin typeface="Times New Roman"/>
                <a:cs typeface="Times New Roman"/>
              </a:rPr>
              <a:t> </a:t>
            </a:r>
            <a:r>
              <a:rPr sz="2800" b="0" spc="-20" dirty="0">
                <a:latin typeface="Times New Roman"/>
                <a:cs typeface="Times New Roman"/>
              </a:rPr>
              <a:t>Window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072133"/>
            <a:ext cx="3882390" cy="3562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Size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window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dirty="0">
                <a:latin typeface="Times New Roman"/>
                <a:cs typeface="Times New Roman"/>
              </a:rPr>
              <a:t> 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receiving site is </a:t>
            </a:r>
            <a:r>
              <a:rPr sz="2000" dirty="0">
                <a:latin typeface="Times New Roman"/>
                <a:cs typeface="Times New Roman"/>
              </a:rPr>
              <a:t>always 1 </a:t>
            </a:r>
            <a:r>
              <a:rPr sz="2000" spc="-5" dirty="0">
                <a:latin typeface="Times New Roman"/>
                <a:cs typeface="Times New Roman"/>
              </a:rPr>
              <a:t>in this </a:t>
            </a:r>
            <a:r>
              <a:rPr sz="2000" dirty="0">
                <a:latin typeface="Times New Roman"/>
                <a:cs typeface="Times New Roman"/>
              </a:rPr>
              <a:t> protocol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Receiver </a:t>
            </a:r>
            <a:r>
              <a:rPr sz="2000" spc="-5" dirty="0">
                <a:latin typeface="Times New Roman"/>
                <a:cs typeface="Times New Roman"/>
              </a:rPr>
              <a:t>is always looking </a:t>
            </a:r>
            <a:r>
              <a:rPr sz="2000" dirty="0">
                <a:latin typeface="Times New Roman"/>
                <a:cs typeface="Times New Roman"/>
              </a:rPr>
              <a:t>for 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specific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arrive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specific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</a:t>
            </a:r>
            <a:endParaRPr sz="20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5" dirty="0">
                <a:latin typeface="Times New Roman"/>
                <a:cs typeface="Times New Roman"/>
              </a:rPr>
              <a:t>Any </a:t>
            </a:r>
            <a:r>
              <a:rPr sz="2000" spc="-5" dirty="0">
                <a:latin typeface="Times New Roman"/>
                <a:cs typeface="Times New Roman"/>
              </a:rPr>
              <a:t>frame arriving </a:t>
            </a:r>
            <a:r>
              <a:rPr sz="2000" dirty="0">
                <a:latin typeface="Times New Roman"/>
                <a:cs typeface="Times New Roman"/>
              </a:rPr>
              <a:t>out </a:t>
            </a:r>
            <a:r>
              <a:rPr sz="2000" spc="-5" dirty="0">
                <a:latin typeface="Times New Roman"/>
                <a:cs typeface="Times New Roman"/>
              </a:rPr>
              <a:t>of order is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discarded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resent.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Receiver window slides </a:t>
            </a:r>
            <a:r>
              <a:rPr sz="2000" spc="-10" dirty="0">
                <a:latin typeface="Times New Roman"/>
                <a:cs typeface="Times New Roman"/>
              </a:rPr>
              <a:t>as </a:t>
            </a:r>
            <a:r>
              <a:rPr sz="2000" spc="-5" dirty="0">
                <a:latin typeface="Times New Roman"/>
                <a:cs typeface="Times New Roman"/>
              </a:rPr>
              <a:t>shown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fig.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waiting</a:t>
            </a:r>
            <a:r>
              <a:rPr sz="2000" dirty="0">
                <a:latin typeface="Times New Roman"/>
                <a:cs typeface="Times New Roman"/>
              </a:rPr>
              <a:t> for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-5" dirty="0">
                <a:latin typeface="Times New Roman"/>
                <a:cs typeface="Times New Roman"/>
              </a:rPr>
              <a:t> 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1885950"/>
            <a:ext cx="4572000" cy="145783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85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25804"/>
            <a:ext cx="8528685" cy="173291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Times New Roman"/>
                <a:cs typeface="Times New Roman"/>
              </a:rPr>
              <a:t>Sender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has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3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variables: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S,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SF,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SL</a:t>
            </a:r>
            <a:endParaRPr sz="1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Times New Roman"/>
                <a:cs typeface="Times New Roman"/>
              </a:rPr>
              <a:t>S holds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sequence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number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" dirty="0">
                <a:latin typeface="Times New Roman"/>
                <a:cs typeface="Times New Roman"/>
              </a:rPr>
              <a:t> recently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frame</a:t>
            </a:r>
            <a:endParaRPr sz="1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Times New Roman"/>
                <a:cs typeface="Times New Roman"/>
              </a:rPr>
              <a:t>SF holds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sequence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number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first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frame</a:t>
            </a:r>
            <a:endParaRPr sz="1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Times New Roman"/>
                <a:cs typeface="Times New Roman"/>
              </a:rPr>
              <a:t>SL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holds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sequence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number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last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frame</a:t>
            </a:r>
            <a:endParaRPr sz="1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Times New Roman"/>
                <a:cs typeface="Times New Roman"/>
              </a:rPr>
              <a:t>Receiver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only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has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one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variable,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R,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that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holds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sequence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number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of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frame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expects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receive.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If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seq.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no.</a:t>
            </a:r>
            <a:r>
              <a:rPr sz="1600" spc="-5" dirty="0">
                <a:latin typeface="Times New Roman"/>
                <a:cs typeface="Times New Roman"/>
              </a:rPr>
              <a:t> is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same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value</a:t>
            </a:r>
            <a:r>
              <a:rPr sz="1600" dirty="0">
                <a:latin typeface="Times New Roman"/>
                <a:cs typeface="Times New Roman"/>
              </a:rPr>
              <a:t> 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R, 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frame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accepted,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otherwise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rejected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2513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Control</a:t>
            </a:r>
            <a:r>
              <a:rPr sz="2800" b="0" spc="-105" dirty="0">
                <a:latin typeface="Times New Roman"/>
                <a:cs typeface="Times New Roman"/>
              </a:rPr>
              <a:t> </a:t>
            </a:r>
            <a:r>
              <a:rPr sz="2800" b="0" spc="-40" dirty="0">
                <a:latin typeface="Times New Roman"/>
                <a:cs typeface="Times New Roman"/>
              </a:rPr>
              <a:t>Variables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989452"/>
            <a:ext cx="7315200" cy="17920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86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8794"/>
            <a:ext cx="8530590" cy="30988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sends</a:t>
            </a:r>
            <a:r>
              <a:rPr sz="1800" dirty="0">
                <a:latin typeface="Times New Roman"/>
                <a:cs typeface="Times New Roman"/>
              </a:rPr>
              <a:t> positive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ACK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frame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arrived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safe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order</a:t>
            </a:r>
            <a:endParaRPr sz="1800">
              <a:latin typeface="Times New Roman"/>
              <a:cs typeface="Times New Roman"/>
            </a:endParaRPr>
          </a:p>
          <a:p>
            <a:pPr marL="291465" marR="5080" indent="-2794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frames</a:t>
            </a:r>
            <a:r>
              <a:rPr sz="1800" spc="3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are</a:t>
            </a:r>
            <a:r>
              <a:rPr sz="1800" spc="4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damaged/out</a:t>
            </a:r>
            <a:r>
              <a:rPr sz="1800" spc="3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39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order,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receiver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silent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3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discard</a:t>
            </a:r>
            <a:r>
              <a:rPr sz="1800" spc="3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3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subsequent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until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one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5" dirty="0">
                <a:latin typeface="Times New Roman"/>
                <a:cs typeface="Times New Roman"/>
              </a:rPr>
              <a:t> is</a:t>
            </a:r>
            <a:r>
              <a:rPr sz="1800" dirty="0">
                <a:latin typeface="Times New Roman"/>
                <a:cs typeface="Times New Roman"/>
              </a:rPr>
              <a:t> expecting</a:t>
            </a:r>
            <a:endParaRPr sz="18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800" dirty="0">
                <a:latin typeface="Times New Roman"/>
                <a:cs typeface="Times New Roman"/>
              </a:rPr>
              <a:t>The silence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causes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timer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unacknowledged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expire</a:t>
            </a:r>
            <a:endParaRPr sz="1800">
              <a:latin typeface="Times New Roman"/>
              <a:cs typeface="Times New Roman"/>
            </a:endParaRPr>
          </a:p>
          <a:p>
            <a:pPr marL="291465" indent="-2794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800" dirty="0">
                <a:latin typeface="Times New Roman"/>
                <a:cs typeface="Times New Roman"/>
              </a:rPr>
              <a:t>Then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sender</a:t>
            </a:r>
            <a:r>
              <a:rPr sz="1800" spc="-5" dirty="0">
                <a:latin typeface="Times New Roman"/>
                <a:cs typeface="Times New Roman"/>
              </a:rPr>
              <a:t> resends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5" dirty="0">
                <a:latin typeface="Times New Roman"/>
                <a:cs typeface="Times New Roman"/>
              </a:rPr>
              <a:t> frames,</a:t>
            </a:r>
            <a:r>
              <a:rPr sz="1800" dirty="0">
                <a:latin typeface="Times New Roman"/>
                <a:cs typeface="Times New Roman"/>
              </a:rPr>
              <a:t> beginning with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one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 the expired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timer</a:t>
            </a:r>
            <a:endParaRPr sz="1800">
              <a:latin typeface="Times New Roman"/>
              <a:cs typeface="Times New Roman"/>
            </a:endParaRPr>
          </a:p>
          <a:p>
            <a:pPr marL="291465" marR="5080" indent="-279400" algn="just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292100" algn="l"/>
              </a:tabLst>
            </a:pPr>
            <a:r>
              <a:rPr sz="1800" spc="-5" dirty="0">
                <a:latin typeface="Times New Roman"/>
                <a:cs typeface="Times New Roman"/>
              </a:rPr>
              <a:t>For example, suppose the </a:t>
            </a:r>
            <a:r>
              <a:rPr sz="1800" dirty="0">
                <a:latin typeface="Times New Roman"/>
                <a:cs typeface="Times New Roman"/>
              </a:rPr>
              <a:t>sender </a:t>
            </a:r>
            <a:r>
              <a:rPr sz="1800" spc="-5" dirty="0">
                <a:latin typeface="Times New Roman"/>
                <a:cs typeface="Times New Roman"/>
              </a:rPr>
              <a:t>has </a:t>
            </a:r>
            <a:r>
              <a:rPr sz="1800" dirty="0">
                <a:latin typeface="Times New Roman"/>
                <a:cs typeface="Times New Roman"/>
              </a:rPr>
              <a:t>sent </a:t>
            </a:r>
            <a:r>
              <a:rPr sz="1800" spc="-5" dirty="0">
                <a:latin typeface="Times New Roman"/>
                <a:cs typeface="Times New Roman"/>
              </a:rPr>
              <a:t>frame </a:t>
            </a:r>
            <a:r>
              <a:rPr sz="1800" dirty="0">
                <a:latin typeface="Times New Roman"/>
                <a:cs typeface="Times New Roman"/>
              </a:rPr>
              <a:t>6, </a:t>
            </a:r>
            <a:r>
              <a:rPr sz="1800" spc="-5" dirty="0">
                <a:latin typeface="Times New Roman"/>
                <a:cs typeface="Times New Roman"/>
              </a:rPr>
              <a:t>but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timer </a:t>
            </a:r>
            <a:r>
              <a:rPr sz="1800" dirty="0">
                <a:latin typeface="Times New Roman"/>
                <a:cs typeface="Times New Roman"/>
              </a:rPr>
              <a:t>for </a:t>
            </a:r>
            <a:r>
              <a:rPr sz="1800" spc="-5" dirty="0">
                <a:latin typeface="Times New Roman"/>
                <a:cs typeface="Times New Roman"/>
              </a:rPr>
              <a:t>frame </a:t>
            </a:r>
            <a:r>
              <a:rPr sz="1800" dirty="0">
                <a:latin typeface="Times New Roman"/>
                <a:cs typeface="Times New Roman"/>
              </a:rPr>
              <a:t>3 expires </a:t>
            </a:r>
            <a:r>
              <a:rPr sz="1800" spc="-5" dirty="0">
                <a:latin typeface="Times New Roman"/>
                <a:cs typeface="Times New Roman"/>
              </a:rPr>
              <a:t>(i.e.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has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been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acknowledged),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then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sender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goes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back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sends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frames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3,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4,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5, 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again.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Thus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called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Go-Back-N-ARQ</a:t>
            </a:r>
            <a:endParaRPr sz="1800">
              <a:latin typeface="Times New Roman"/>
              <a:cs typeface="Times New Roman"/>
            </a:endParaRPr>
          </a:p>
          <a:p>
            <a:pPr marL="291465" marR="5080" indent="-279400" algn="just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921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receiver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does</a:t>
            </a:r>
            <a:r>
              <a:rPr sz="1800" dirty="0">
                <a:latin typeface="Times New Roman"/>
                <a:cs typeface="Times New Roman"/>
              </a:rPr>
              <a:t> not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have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acknowledge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each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received,</a:t>
            </a:r>
            <a:r>
              <a:rPr sz="1800" dirty="0">
                <a:latin typeface="Times New Roman"/>
                <a:cs typeface="Times New Roman"/>
              </a:rPr>
              <a:t> it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one </a:t>
            </a:r>
            <a:r>
              <a:rPr sz="1800" dirty="0">
                <a:latin typeface="Times New Roman"/>
                <a:cs typeface="Times New Roman"/>
              </a:rPr>
              <a:t> cumulative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ACK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several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87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25222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Ack</a:t>
            </a:r>
            <a:r>
              <a:rPr sz="2600" b="0" spc="10" dirty="0">
                <a:latin typeface="Times New Roman"/>
                <a:cs typeface="Times New Roman"/>
              </a:rPr>
              <a:t>n</a:t>
            </a:r>
            <a:r>
              <a:rPr sz="2600" b="0" dirty="0">
                <a:latin typeface="Times New Roman"/>
                <a:cs typeface="Times New Roman"/>
              </a:rPr>
              <a:t>owl</a:t>
            </a:r>
            <a:r>
              <a:rPr sz="2600" b="0" spc="-15" dirty="0">
                <a:latin typeface="Times New Roman"/>
                <a:cs typeface="Times New Roman"/>
              </a:rPr>
              <a:t>e</a:t>
            </a:r>
            <a:r>
              <a:rPr sz="2600" b="0" dirty="0">
                <a:latin typeface="Times New Roman"/>
                <a:cs typeface="Times New Roman"/>
              </a:rPr>
              <a:t>dge</a:t>
            </a:r>
            <a:r>
              <a:rPr sz="2600" b="0" spc="-15" dirty="0">
                <a:latin typeface="Times New Roman"/>
                <a:cs typeface="Times New Roman"/>
              </a:rPr>
              <a:t>m</a:t>
            </a:r>
            <a:r>
              <a:rPr sz="2600" b="0" dirty="0">
                <a:latin typeface="Times New Roman"/>
                <a:cs typeface="Times New Roman"/>
              </a:rPr>
              <a:t>ent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1119021"/>
            <a:ext cx="9155430" cy="4022090"/>
            <a:chOff x="-6350" y="1119021"/>
            <a:chExt cx="9155430" cy="402209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7340" y="1073658"/>
            <a:ext cx="8530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sender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keeps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track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outstanding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frames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updates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variables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windows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ACKs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arrive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5059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Go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Back </a:t>
            </a:r>
            <a:r>
              <a:rPr sz="2800" b="0" spc="-5" dirty="0">
                <a:latin typeface="Times New Roman"/>
                <a:cs typeface="Times New Roman"/>
              </a:rPr>
              <a:t>N</a:t>
            </a:r>
            <a:r>
              <a:rPr sz="2800" b="0" spc="-155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ARQ,</a:t>
            </a:r>
            <a:r>
              <a:rPr sz="2800" b="0" spc="2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normal operation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7800" y="1657362"/>
            <a:ext cx="6400800" cy="326936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88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8794"/>
            <a:ext cx="3877945" cy="21107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Frame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lost</a:t>
            </a:r>
            <a:endParaRPr sz="1800">
              <a:latin typeface="Times New Roman"/>
              <a:cs typeface="Times New Roman"/>
            </a:endParaRPr>
          </a:p>
          <a:p>
            <a:pPr marL="355600" marR="29845" indent="-3429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When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 </a:t>
            </a:r>
            <a:r>
              <a:rPr sz="1800" dirty="0">
                <a:latin typeface="Times New Roman"/>
                <a:cs typeface="Times New Roman"/>
              </a:rPr>
              <a:t>3,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discards </a:t>
            </a:r>
            <a:r>
              <a:rPr sz="1800" spc="-5" dirty="0">
                <a:latin typeface="Times New Roman"/>
                <a:cs typeface="Times New Roman"/>
              </a:rPr>
              <a:t>frame </a:t>
            </a:r>
            <a:r>
              <a:rPr sz="1800" dirty="0">
                <a:latin typeface="Times New Roman"/>
                <a:cs typeface="Times New Roman"/>
              </a:rPr>
              <a:t>3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it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expecting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(according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window)</a:t>
            </a:r>
            <a:endParaRPr sz="1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Times New Roman"/>
                <a:cs typeface="Times New Roman"/>
              </a:rPr>
              <a:t>After the timer for </a:t>
            </a:r>
            <a:r>
              <a:rPr sz="1800" spc="-5" dirty="0">
                <a:latin typeface="Times New Roman"/>
                <a:cs typeface="Times New Roman"/>
              </a:rPr>
              <a:t>frame </a:t>
            </a:r>
            <a:r>
              <a:rPr sz="1800" dirty="0">
                <a:latin typeface="Times New Roman"/>
                <a:cs typeface="Times New Roman"/>
              </a:rPr>
              <a:t>2 expires at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site,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sends frame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2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3. (go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back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2)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40500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Go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Back </a:t>
            </a:r>
            <a:r>
              <a:rPr sz="2800" b="0" spc="-5" dirty="0">
                <a:latin typeface="Times New Roman"/>
                <a:cs typeface="Times New Roman"/>
              </a:rPr>
              <a:t>N</a:t>
            </a:r>
            <a:r>
              <a:rPr sz="2800" b="0" spc="-160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ARQ,</a:t>
            </a:r>
            <a:r>
              <a:rPr sz="2800" b="0" spc="2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lost</a:t>
            </a:r>
            <a:r>
              <a:rPr sz="2800" b="0" spc="-10" dirty="0">
                <a:latin typeface="Times New Roman"/>
                <a:cs typeface="Times New Roman"/>
              </a:rPr>
              <a:t> frame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1428775"/>
            <a:ext cx="4572000" cy="3116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89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85" rIns="0" bIns="0" rtlCol="0">
            <a:spAutoFit/>
          </a:bodyPr>
          <a:lstStyle/>
          <a:p>
            <a:pPr marL="293370" marR="5715" indent="-2794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spc="-75" dirty="0"/>
              <a:t>To</a:t>
            </a:r>
            <a:r>
              <a:rPr spc="40" dirty="0"/>
              <a:t> </a:t>
            </a:r>
            <a:r>
              <a:rPr spc="-5" dirty="0"/>
              <a:t>separate</a:t>
            </a:r>
            <a:r>
              <a:rPr spc="430" dirty="0"/>
              <a:t> </a:t>
            </a:r>
            <a:r>
              <a:rPr dirty="0"/>
              <a:t>one</a:t>
            </a:r>
            <a:r>
              <a:rPr spc="434" dirty="0"/>
              <a:t> </a:t>
            </a:r>
            <a:r>
              <a:rPr spc="-5" dirty="0"/>
              <a:t>frame</a:t>
            </a:r>
            <a:r>
              <a:rPr spc="455" dirty="0"/>
              <a:t> </a:t>
            </a:r>
            <a:r>
              <a:rPr spc="-5" dirty="0"/>
              <a:t>from</a:t>
            </a:r>
            <a:r>
              <a:rPr spc="420" dirty="0"/>
              <a:t> </a:t>
            </a:r>
            <a:r>
              <a:rPr dirty="0"/>
              <a:t>the</a:t>
            </a:r>
            <a:r>
              <a:rPr spc="450" dirty="0"/>
              <a:t> </a:t>
            </a:r>
            <a:r>
              <a:rPr spc="-5" dirty="0"/>
              <a:t>next,</a:t>
            </a:r>
            <a:r>
              <a:rPr spc="455" dirty="0"/>
              <a:t> </a:t>
            </a:r>
            <a:r>
              <a:rPr spc="-10" dirty="0"/>
              <a:t>an</a:t>
            </a:r>
            <a:r>
              <a:rPr spc="445" dirty="0"/>
              <a:t> </a:t>
            </a:r>
            <a:r>
              <a:rPr spc="-5" dirty="0"/>
              <a:t>8-bit</a:t>
            </a:r>
            <a:r>
              <a:rPr spc="430" dirty="0"/>
              <a:t> </a:t>
            </a:r>
            <a:r>
              <a:rPr spc="-5" dirty="0"/>
              <a:t>(1-byte)</a:t>
            </a:r>
            <a:r>
              <a:rPr spc="445" dirty="0"/>
              <a:t> </a:t>
            </a:r>
            <a:r>
              <a:rPr spc="-5" dirty="0"/>
              <a:t>flag</a:t>
            </a:r>
            <a:r>
              <a:rPr spc="445" dirty="0"/>
              <a:t> </a:t>
            </a:r>
            <a:r>
              <a:rPr spc="-5" dirty="0"/>
              <a:t>is</a:t>
            </a:r>
            <a:r>
              <a:rPr spc="440" dirty="0"/>
              <a:t> </a:t>
            </a:r>
            <a:r>
              <a:rPr spc="-5" dirty="0"/>
              <a:t>added</a:t>
            </a:r>
            <a:r>
              <a:rPr spc="455" dirty="0"/>
              <a:t> </a:t>
            </a:r>
            <a:r>
              <a:rPr spc="-5" dirty="0"/>
              <a:t>at</a:t>
            </a:r>
            <a:r>
              <a:rPr spc="434" dirty="0"/>
              <a:t> </a:t>
            </a:r>
            <a:r>
              <a:rPr spc="-5" dirty="0"/>
              <a:t>the </a:t>
            </a:r>
            <a:r>
              <a:rPr spc="-484" dirty="0"/>
              <a:t> </a:t>
            </a:r>
            <a:r>
              <a:rPr dirty="0"/>
              <a:t>beginning</a:t>
            </a:r>
            <a:r>
              <a:rPr spc="-35" dirty="0"/>
              <a:t> </a:t>
            </a:r>
            <a:r>
              <a:rPr dirty="0"/>
              <a:t>and end</a:t>
            </a:r>
            <a:r>
              <a:rPr spc="-1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 </a:t>
            </a:r>
            <a:r>
              <a:rPr spc="-5" dirty="0"/>
              <a:t>frame</a:t>
            </a:r>
          </a:p>
          <a:p>
            <a:pPr marL="293370" indent="-2794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3370" algn="l"/>
                <a:tab pos="294005" algn="l"/>
              </a:tabLst>
            </a:pPr>
            <a:r>
              <a:rPr dirty="0"/>
              <a:t>The</a:t>
            </a:r>
            <a:r>
              <a:rPr spc="204" dirty="0"/>
              <a:t> </a:t>
            </a:r>
            <a:r>
              <a:rPr spc="-5" dirty="0"/>
              <a:t>flag</a:t>
            </a:r>
            <a:r>
              <a:rPr spc="210" dirty="0"/>
              <a:t> </a:t>
            </a:r>
            <a:r>
              <a:rPr spc="-5" dirty="0"/>
              <a:t>composed</a:t>
            </a:r>
            <a:r>
              <a:rPr spc="215" dirty="0"/>
              <a:t> </a:t>
            </a:r>
            <a:r>
              <a:rPr spc="-5" dirty="0"/>
              <a:t>of</a:t>
            </a:r>
            <a:r>
              <a:rPr spc="190" dirty="0"/>
              <a:t> </a:t>
            </a:r>
            <a:r>
              <a:rPr spc="-5" dirty="0"/>
              <a:t>protocol-dependent</a:t>
            </a:r>
            <a:r>
              <a:rPr spc="200" dirty="0"/>
              <a:t> </a:t>
            </a:r>
            <a:r>
              <a:rPr spc="-5" dirty="0"/>
              <a:t>special</a:t>
            </a:r>
            <a:r>
              <a:rPr spc="195" dirty="0"/>
              <a:t> </a:t>
            </a:r>
            <a:r>
              <a:rPr spc="-5" dirty="0"/>
              <a:t>characters,</a:t>
            </a:r>
            <a:r>
              <a:rPr spc="210" dirty="0"/>
              <a:t> </a:t>
            </a:r>
            <a:r>
              <a:rPr spc="-5" dirty="0"/>
              <a:t>which</a:t>
            </a:r>
            <a:r>
              <a:rPr spc="195" dirty="0"/>
              <a:t> </a:t>
            </a:r>
            <a:r>
              <a:rPr spc="-5" dirty="0"/>
              <a:t>signals</a:t>
            </a:r>
            <a:r>
              <a:rPr spc="200" dirty="0"/>
              <a:t> </a:t>
            </a:r>
            <a:r>
              <a:rPr dirty="0"/>
              <a:t>the</a:t>
            </a:r>
          </a:p>
          <a:p>
            <a:pPr marL="293370">
              <a:lnSpc>
                <a:spcPct val="100000"/>
              </a:lnSpc>
            </a:pPr>
            <a:r>
              <a:rPr dirty="0"/>
              <a:t>start</a:t>
            </a:r>
            <a:r>
              <a:rPr spc="-35" dirty="0"/>
              <a:t> </a:t>
            </a:r>
            <a:r>
              <a:rPr dirty="0"/>
              <a:t>or</a:t>
            </a:r>
            <a:r>
              <a:rPr spc="-30" dirty="0"/>
              <a:t> </a:t>
            </a:r>
            <a:r>
              <a:rPr dirty="0"/>
              <a:t>end</a:t>
            </a:r>
            <a:r>
              <a:rPr spc="-1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5" dirty="0"/>
              <a:t>frame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3511041"/>
            <a:ext cx="15043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1465" algn="l"/>
                <a:tab pos="292100" algn="l"/>
              </a:tabLst>
            </a:pPr>
            <a:r>
              <a:rPr sz="2000" spc="-5" dirty="0">
                <a:latin typeface="Times New Roman"/>
                <a:cs typeface="Times New Roman"/>
              </a:rPr>
              <a:t>Problem???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340" y="210438"/>
            <a:ext cx="37865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latin typeface="Times New Roman"/>
                <a:cs typeface="Times New Roman"/>
              </a:rPr>
              <a:t>Character-oriented</a:t>
            </a:r>
            <a:r>
              <a:rPr sz="2600" b="0" spc="-75" dirty="0">
                <a:latin typeface="Times New Roman"/>
                <a:cs typeface="Times New Roman"/>
              </a:rPr>
              <a:t> </a:t>
            </a:r>
            <a:r>
              <a:rPr sz="2600" b="0" dirty="0">
                <a:latin typeface="Times New Roman"/>
                <a:cs typeface="Times New Roman"/>
              </a:rPr>
              <a:t>approach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855" y="2499741"/>
            <a:ext cx="6984238" cy="7543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86697" y="4961421"/>
            <a:ext cx="20447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190"/>
                </a:lnSpc>
              </a:pPr>
              <a:t>9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1783"/>
            <a:ext cx="8531860" cy="313499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damaged/lost,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5" dirty="0">
                <a:latin typeface="Times New Roman"/>
                <a:cs typeface="Times New Roman"/>
              </a:rPr>
              <a:t> can</a:t>
            </a:r>
            <a:r>
              <a:rPr sz="2000" dirty="0">
                <a:latin typeface="Times New Roman"/>
                <a:cs typeface="Times New Roman"/>
              </a:rPr>
              <a:t> have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 situations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next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ACK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arrives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expiration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any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timer,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there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need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retransmission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frames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because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cumulative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ACK1,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ACK2,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ACk3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lost,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ACK4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covers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them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arrives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timer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expires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ACK4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arrives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after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time-out,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last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frame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frames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after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resent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Receiver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never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resends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dela</a:t>
            </a:r>
            <a:r>
              <a:rPr sz="2000" spc="-10" dirty="0">
                <a:latin typeface="Times New Roman"/>
                <a:cs typeface="Times New Roman"/>
              </a:rPr>
              <a:t>y</a:t>
            </a:r>
            <a:r>
              <a:rPr sz="2000" dirty="0">
                <a:latin typeface="Times New Roman"/>
                <a:cs typeface="Times New Roman"/>
              </a:rPr>
              <a:t>ed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ACK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so trigge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ding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90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6532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Go</a:t>
            </a:r>
            <a:r>
              <a:rPr sz="2800" b="0" spc="5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Back</a:t>
            </a:r>
            <a:r>
              <a:rPr sz="2800" b="0" spc="-5" dirty="0">
                <a:latin typeface="Times New Roman"/>
                <a:cs typeface="Times New Roman"/>
              </a:rPr>
              <a:t> N</a:t>
            </a:r>
            <a:r>
              <a:rPr sz="2800" b="0" spc="-155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ARQ,</a:t>
            </a:r>
            <a:r>
              <a:rPr sz="2800" b="0" spc="2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damaged/lost/delayed</a:t>
            </a:r>
            <a:r>
              <a:rPr sz="2800" b="0" spc="-19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ACK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940" y="1018794"/>
            <a:ext cx="477456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1800" dirty="0">
                <a:latin typeface="Times New Roman"/>
                <a:cs typeface="Times New Roman"/>
              </a:rPr>
              <a:t>Size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sender</a:t>
            </a:r>
            <a:r>
              <a:rPr sz="1800" spc="-5" dirty="0">
                <a:latin typeface="Times New Roman"/>
                <a:cs typeface="Times New Roman"/>
              </a:rPr>
              <a:t> window must be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less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2</a:t>
            </a:r>
            <a:r>
              <a:rPr sz="1800" spc="7" baseline="25462" dirty="0">
                <a:latin typeface="Times New Roman"/>
                <a:cs typeface="Times New Roman"/>
              </a:rPr>
              <a:t>m</a:t>
            </a:r>
            <a:endParaRPr sz="1800" baseline="25462">
              <a:latin typeface="Times New Roman"/>
              <a:cs typeface="Times New Roman"/>
            </a:endParaRPr>
          </a:p>
          <a:p>
            <a:pPr marL="381000" indent="-3429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1800" dirty="0">
                <a:latin typeface="Times New Roman"/>
                <a:cs typeface="Times New Roman"/>
              </a:rPr>
              <a:t>Size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always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5423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Go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Back</a:t>
            </a:r>
            <a:r>
              <a:rPr sz="2800" b="0" spc="-5" dirty="0">
                <a:latin typeface="Times New Roman"/>
                <a:cs typeface="Times New Roman"/>
              </a:rPr>
              <a:t> N</a:t>
            </a:r>
            <a:r>
              <a:rPr sz="2800" b="0" spc="-155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ARQ,</a:t>
            </a:r>
            <a:r>
              <a:rPr sz="2800" b="0" spc="2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sender</a:t>
            </a:r>
            <a:r>
              <a:rPr sz="2800" b="0" spc="-2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window</a:t>
            </a:r>
            <a:r>
              <a:rPr sz="2800" b="0" spc="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size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782445"/>
            <a:ext cx="6400800" cy="29991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91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178306"/>
            <a:ext cx="8229600" cy="32984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5107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Go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Back</a:t>
            </a:r>
            <a:r>
              <a:rPr sz="2800" b="0" spc="-5" dirty="0">
                <a:latin typeface="Times New Roman"/>
                <a:cs typeface="Times New Roman"/>
              </a:rPr>
              <a:t> N</a:t>
            </a:r>
            <a:r>
              <a:rPr sz="2800" b="0" spc="-16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ARQ</a:t>
            </a:r>
            <a:r>
              <a:rPr sz="2800" b="0" spc="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(sending</a:t>
            </a:r>
            <a:r>
              <a:rPr sz="2800" b="0" spc="-1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window)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92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457706"/>
            <a:ext cx="8229600" cy="27142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5325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Go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Back </a:t>
            </a:r>
            <a:r>
              <a:rPr sz="2800" b="0" spc="-5" dirty="0">
                <a:latin typeface="Times New Roman"/>
                <a:cs typeface="Times New Roman"/>
              </a:rPr>
              <a:t>N</a:t>
            </a:r>
            <a:r>
              <a:rPr sz="2800" b="0" spc="-15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ARQ</a:t>
            </a:r>
            <a:r>
              <a:rPr sz="2800" b="0" spc="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(receiving</a:t>
            </a:r>
            <a:r>
              <a:rPr sz="2800" b="0" spc="-1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window)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93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537" y="1003680"/>
            <a:ext cx="7357999" cy="38540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7118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Go</a:t>
            </a:r>
            <a:r>
              <a:rPr sz="2800" b="0" spc="5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Back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N</a:t>
            </a:r>
            <a:r>
              <a:rPr sz="2800" b="0" spc="-15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ARQ</a:t>
            </a:r>
            <a:r>
              <a:rPr sz="2800" b="0" spc="1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(sending and receiving window)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94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10119"/>
            <a:ext cx="8531860" cy="25196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1465" indent="-279400" algn="just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2100" algn="l"/>
              </a:tabLst>
            </a:pP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615950" marR="5080" indent="-232410" algn="just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latin typeface="Arial MT"/>
                <a:cs typeface="Arial MT"/>
              </a:rPr>
              <a:t>– </a:t>
            </a:r>
            <a:r>
              <a:rPr sz="1700" dirty="0">
                <a:latin typeface="Times New Roman"/>
                <a:cs typeface="Times New Roman"/>
              </a:rPr>
              <a:t>Figure shows </a:t>
            </a:r>
            <a:r>
              <a:rPr sz="1700" spc="-5" dirty="0">
                <a:latin typeface="Times New Roman"/>
                <a:cs typeface="Times New Roman"/>
              </a:rPr>
              <a:t>an example </a:t>
            </a:r>
            <a:r>
              <a:rPr sz="1700" dirty="0">
                <a:latin typeface="Times New Roman"/>
                <a:cs typeface="Times New Roman"/>
              </a:rPr>
              <a:t>of Go </a:t>
            </a:r>
            <a:r>
              <a:rPr sz="1700" spc="-5" dirty="0">
                <a:latin typeface="Times New Roman"/>
                <a:cs typeface="Times New Roman"/>
              </a:rPr>
              <a:t>Back N. This is an example </a:t>
            </a:r>
            <a:r>
              <a:rPr sz="1700" dirty="0">
                <a:latin typeface="Times New Roman"/>
                <a:cs typeface="Times New Roman"/>
              </a:rPr>
              <a:t>of a </a:t>
            </a:r>
            <a:r>
              <a:rPr sz="1700" spc="-10" dirty="0">
                <a:latin typeface="Times New Roman"/>
                <a:cs typeface="Times New Roman"/>
              </a:rPr>
              <a:t>case </a:t>
            </a:r>
            <a:r>
              <a:rPr sz="1700" spc="-5" dirty="0">
                <a:latin typeface="Times New Roman"/>
                <a:cs typeface="Times New Roman"/>
              </a:rPr>
              <a:t>where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forward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channel is reliable, </a:t>
            </a:r>
            <a:r>
              <a:rPr sz="1700" dirty="0">
                <a:latin typeface="Times New Roman"/>
                <a:cs typeface="Times New Roman"/>
              </a:rPr>
              <a:t>but the </a:t>
            </a:r>
            <a:r>
              <a:rPr sz="1700" spc="-10" dirty="0">
                <a:latin typeface="Times New Roman"/>
                <a:cs typeface="Times New Roman"/>
              </a:rPr>
              <a:t>reverse </a:t>
            </a:r>
            <a:r>
              <a:rPr sz="1700" spc="-5" dirty="0">
                <a:latin typeface="Times New Roman"/>
                <a:cs typeface="Times New Roman"/>
              </a:rPr>
              <a:t>is not. No data frames are lost, </a:t>
            </a:r>
            <a:r>
              <a:rPr sz="1700" dirty="0">
                <a:latin typeface="Times New Roman"/>
                <a:cs typeface="Times New Roman"/>
              </a:rPr>
              <a:t>but </a:t>
            </a:r>
            <a:r>
              <a:rPr sz="1700" spc="-5" dirty="0">
                <a:latin typeface="Times New Roman"/>
                <a:cs typeface="Times New Roman"/>
              </a:rPr>
              <a:t>some ACKs </a:t>
            </a:r>
            <a:r>
              <a:rPr sz="1700" dirty="0">
                <a:latin typeface="Times New Roman"/>
                <a:cs typeface="Times New Roman"/>
              </a:rPr>
              <a:t>are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delayed </a:t>
            </a:r>
            <a:r>
              <a:rPr sz="1700" spc="-5" dirty="0">
                <a:latin typeface="Times New Roman"/>
                <a:cs typeface="Times New Roman"/>
              </a:rPr>
              <a:t>and one is lost.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example </a:t>
            </a:r>
            <a:r>
              <a:rPr sz="1700" dirty="0">
                <a:latin typeface="Times New Roman"/>
                <a:cs typeface="Times New Roman"/>
              </a:rPr>
              <a:t>also </a:t>
            </a:r>
            <a:r>
              <a:rPr sz="1700" spc="-5" dirty="0">
                <a:latin typeface="Times New Roman"/>
                <a:cs typeface="Times New Roman"/>
              </a:rPr>
              <a:t>shows how cumulative acknowledgments can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help if acknowledgments </a:t>
            </a:r>
            <a:r>
              <a:rPr sz="1700" dirty="0">
                <a:latin typeface="Times New Roman"/>
                <a:cs typeface="Times New Roman"/>
              </a:rPr>
              <a:t>are </a:t>
            </a:r>
            <a:r>
              <a:rPr sz="1700" spc="-5" dirty="0">
                <a:latin typeface="Times New Roman"/>
                <a:cs typeface="Times New Roman"/>
              </a:rPr>
              <a:t>delayed </a:t>
            </a:r>
            <a:r>
              <a:rPr sz="1700" dirty="0">
                <a:latin typeface="Times New Roman"/>
                <a:cs typeface="Times New Roman"/>
              </a:rPr>
              <a:t>or </a:t>
            </a:r>
            <a:r>
              <a:rPr sz="1700" spc="-5" dirty="0">
                <a:latin typeface="Times New Roman"/>
                <a:cs typeface="Times New Roman"/>
              </a:rPr>
              <a:t>lost. After initialization, </a:t>
            </a:r>
            <a:r>
              <a:rPr sz="1700" dirty="0">
                <a:latin typeface="Times New Roman"/>
                <a:cs typeface="Times New Roman"/>
              </a:rPr>
              <a:t>there </a:t>
            </a:r>
            <a:r>
              <a:rPr sz="1700" spc="-5" dirty="0">
                <a:latin typeface="Times New Roman"/>
                <a:cs typeface="Times New Roman"/>
              </a:rPr>
              <a:t>are seven sender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events. </a:t>
            </a:r>
            <a:r>
              <a:rPr sz="1700" dirty="0">
                <a:latin typeface="Times New Roman"/>
                <a:cs typeface="Times New Roman"/>
              </a:rPr>
              <a:t>Request events are </a:t>
            </a:r>
            <a:r>
              <a:rPr sz="1700" spc="-5" dirty="0">
                <a:latin typeface="Times New Roman"/>
                <a:cs typeface="Times New Roman"/>
              </a:rPr>
              <a:t>triggered </a:t>
            </a:r>
            <a:r>
              <a:rPr sz="1700" spc="-10" dirty="0">
                <a:latin typeface="Times New Roman"/>
                <a:cs typeface="Times New Roman"/>
              </a:rPr>
              <a:t>by </a:t>
            </a:r>
            <a:r>
              <a:rPr sz="1700" spc="-5" dirty="0">
                <a:latin typeface="Times New Roman"/>
                <a:cs typeface="Times New Roman"/>
              </a:rPr>
              <a:t>data from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network layer; arrival events are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triggered </a:t>
            </a:r>
            <a:r>
              <a:rPr sz="1700" dirty="0">
                <a:latin typeface="Times New Roman"/>
                <a:cs typeface="Times New Roman"/>
              </a:rPr>
              <a:t>by </a:t>
            </a:r>
            <a:r>
              <a:rPr sz="1700" spc="-5" dirty="0">
                <a:latin typeface="Times New Roman"/>
                <a:cs typeface="Times New Roman"/>
              </a:rPr>
              <a:t>acknowledgments from </a:t>
            </a:r>
            <a:r>
              <a:rPr sz="1700" dirty="0">
                <a:latin typeface="Times New Roman"/>
                <a:cs typeface="Times New Roman"/>
              </a:rPr>
              <a:t>the physical </a:t>
            </a:r>
            <a:r>
              <a:rPr sz="1700" spc="-20" dirty="0">
                <a:latin typeface="Times New Roman"/>
                <a:cs typeface="Times New Roman"/>
              </a:rPr>
              <a:t>layer. </a:t>
            </a:r>
            <a:r>
              <a:rPr sz="1700" spc="-5" dirty="0">
                <a:latin typeface="Times New Roman"/>
                <a:cs typeface="Times New Roman"/>
              </a:rPr>
              <a:t>There is </a:t>
            </a:r>
            <a:r>
              <a:rPr sz="1700" spc="-10" dirty="0">
                <a:latin typeface="Times New Roman"/>
                <a:cs typeface="Times New Roman"/>
              </a:rPr>
              <a:t>no </a:t>
            </a:r>
            <a:r>
              <a:rPr sz="1700" spc="-5" dirty="0">
                <a:latin typeface="Times New Roman"/>
                <a:cs typeface="Times New Roman"/>
              </a:rPr>
              <a:t>time-out event here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because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all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outstanding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frames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are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acknowledged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before</a:t>
            </a:r>
            <a:r>
              <a:rPr sz="1700" dirty="0">
                <a:latin typeface="Times New Roman"/>
                <a:cs typeface="Times New Roman"/>
              </a:rPr>
              <a:t> the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timer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expires.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Note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that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although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ACK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</a:t>
            </a:r>
            <a:r>
              <a:rPr sz="1700" spc="-5" dirty="0">
                <a:latin typeface="Times New Roman"/>
                <a:cs typeface="Times New Roman"/>
              </a:rPr>
              <a:t> is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lost,</a:t>
            </a:r>
            <a:r>
              <a:rPr sz="1700" spc="-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ACK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3</a:t>
            </a:r>
            <a:r>
              <a:rPr sz="1700" spc="-5" dirty="0">
                <a:latin typeface="Times New Roman"/>
                <a:cs typeface="Times New Roman"/>
              </a:rPr>
              <a:t> serves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 both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ACK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</a:t>
            </a:r>
            <a:r>
              <a:rPr sz="1700" spc="-5" dirty="0">
                <a:latin typeface="Times New Roman"/>
                <a:cs typeface="Times New Roman"/>
              </a:rPr>
              <a:t> and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ACK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3.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95</a:t>
            </a:fld>
            <a:endParaRPr spc="-5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2442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Go</a:t>
            </a:r>
            <a:r>
              <a:rPr sz="2800" b="0" spc="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B</a:t>
            </a:r>
            <a:r>
              <a:rPr sz="2800" b="0" spc="-20" dirty="0">
                <a:latin typeface="Times New Roman"/>
                <a:cs typeface="Times New Roman"/>
              </a:rPr>
              <a:t>a</a:t>
            </a:r>
            <a:r>
              <a:rPr sz="2800" b="0" spc="-5" dirty="0">
                <a:latin typeface="Times New Roman"/>
                <a:cs typeface="Times New Roman"/>
              </a:rPr>
              <a:t>ck N</a:t>
            </a:r>
            <a:r>
              <a:rPr sz="2800" b="0" spc="-15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ARQ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387" y="947674"/>
            <a:ext cx="7211949" cy="39100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2442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Go</a:t>
            </a:r>
            <a:r>
              <a:rPr sz="2800" b="0" spc="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B</a:t>
            </a:r>
            <a:r>
              <a:rPr sz="2800" b="0" spc="-20" dirty="0">
                <a:latin typeface="Times New Roman"/>
                <a:cs typeface="Times New Roman"/>
              </a:rPr>
              <a:t>a</a:t>
            </a:r>
            <a:r>
              <a:rPr sz="2800" b="0" spc="-5" dirty="0">
                <a:latin typeface="Times New Roman"/>
                <a:cs typeface="Times New Roman"/>
              </a:rPr>
              <a:t>ck N</a:t>
            </a:r>
            <a:r>
              <a:rPr sz="2800" b="0" spc="-155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ARQ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96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3658"/>
            <a:ext cx="8529955" cy="2056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Go </a:t>
            </a:r>
            <a:r>
              <a:rPr sz="1800" dirty="0">
                <a:latin typeface="Times New Roman"/>
                <a:cs typeface="Times New Roman"/>
              </a:rPr>
              <a:t>Back </a:t>
            </a:r>
            <a:r>
              <a:rPr sz="1800" spc="-5" dirty="0">
                <a:latin typeface="Times New Roman"/>
                <a:cs typeface="Times New Roman"/>
              </a:rPr>
              <a:t>N </a:t>
            </a:r>
            <a:r>
              <a:rPr sz="1800" spc="-10" dirty="0">
                <a:latin typeface="Times New Roman"/>
                <a:cs typeface="Times New Roman"/>
              </a:rPr>
              <a:t>ARQ </a:t>
            </a:r>
            <a:r>
              <a:rPr sz="1800" spc="-5" dirty="0">
                <a:latin typeface="Times New Roman"/>
                <a:cs typeface="Times New Roman"/>
              </a:rPr>
              <a:t>simplifies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process </a:t>
            </a:r>
            <a:r>
              <a:rPr sz="1800" dirty="0">
                <a:latin typeface="Times New Roman"/>
                <a:cs typeface="Times New Roman"/>
              </a:rPr>
              <a:t>at the </a:t>
            </a:r>
            <a:r>
              <a:rPr sz="1800" spc="-5" dirty="0">
                <a:latin typeface="Times New Roman"/>
                <a:cs typeface="Times New Roman"/>
              </a:rPr>
              <a:t>receiver site. Receiver only </a:t>
            </a:r>
            <a:r>
              <a:rPr sz="1800" dirty="0">
                <a:latin typeface="Times New Roman"/>
                <a:cs typeface="Times New Roman"/>
              </a:rPr>
              <a:t>keeps </a:t>
            </a:r>
            <a:r>
              <a:rPr sz="1800" spc="-5" dirty="0">
                <a:latin typeface="Times New Roman"/>
                <a:cs typeface="Times New Roman"/>
              </a:rPr>
              <a:t>track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only </a:t>
            </a:r>
            <a:r>
              <a:rPr sz="1800" dirty="0">
                <a:latin typeface="Times New Roman"/>
                <a:cs typeface="Times New Roman"/>
              </a:rPr>
              <a:t>one </a:t>
            </a:r>
            <a:r>
              <a:rPr sz="1800" spc="-5" dirty="0">
                <a:latin typeface="Times New Roman"/>
                <a:cs typeface="Times New Roman"/>
              </a:rPr>
              <a:t>variable, </a:t>
            </a:r>
            <a:r>
              <a:rPr sz="1800" dirty="0">
                <a:latin typeface="Times New Roman"/>
                <a:cs typeface="Times New Roman"/>
              </a:rPr>
              <a:t>and there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spc="-10" dirty="0">
                <a:latin typeface="Times New Roman"/>
                <a:cs typeface="Times New Roman"/>
              </a:rPr>
              <a:t>no </a:t>
            </a:r>
            <a:r>
              <a:rPr sz="1800" dirty="0">
                <a:latin typeface="Times New Roman"/>
                <a:cs typeface="Times New Roman"/>
              </a:rPr>
              <a:t>need to </a:t>
            </a:r>
            <a:r>
              <a:rPr sz="1800" spc="-10" dirty="0">
                <a:latin typeface="Times New Roman"/>
                <a:cs typeface="Times New Roman"/>
              </a:rPr>
              <a:t>buffer </a:t>
            </a:r>
            <a:r>
              <a:rPr sz="1800" dirty="0">
                <a:latin typeface="Times New Roman"/>
                <a:cs typeface="Times New Roman"/>
              </a:rPr>
              <a:t>out-of-order </a:t>
            </a:r>
            <a:r>
              <a:rPr sz="1800" spc="-5" dirty="0">
                <a:latin typeface="Times New Roman"/>
                <a:cs typeface="Times New Roman"/>
              </a:rPr>
              <a:t>frames, </a:t>
            </a:r>
            <a:r>
              <a:rPr sz="1800" dirty="0">
                <a:latin typeface="Times New Roman"/>
                <a:cs typeface="Times New Roman"/>
              </a:rPr>
              <a:t>they are </a:t>
            </a:r>
            <a:r>
              <a:rPr sz="1800" spc="-10" dirty="0">
                <a:latin typeface="Times New Roman"/>
                <a:cs typeface="Times New Roman"/>
              </a:rPr>
              <a:t>simply 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discarded.</a:t>
            </a:r>
            <a:r>
              <a:rPr sz="1800" spc="-15" dirty="0">
                <a:latin typeface="Times New Roman"/>
                <a:cs typeface="Times New Roman"/>
              </a:rPr>
              <a:t> However,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Back</a:t>
            </a:r>
            <a:r>
              <a:rPr sz="1800" spc="-5" dirty="0">
                <a:latin typeface="Times New Roman"/>
                <a:cs typeface="Times New Roman"/>
              </a:rPr>
              <a:t> N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ARQ </a:t>
            </a:r>
            <a:r>
              <a:rPr sz="1800" dirty="0">
                <a:latin typeface="Times New Roman"/>
                <a:cs typeface="Times New Roman"/>
              </a:rPr>
              <a:t>protocol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inefficient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noisy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link</a:t>
            </a:r>
            <a:endParaRPr sz="18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5" dirty="0">
                <a:latin typeface="Times New Roman"/>
                <a:cs typeface="Times New Roman"/>
              </a:rPr>
              <a:t>Selective Repeat ARQ, </a:t>
            </a:r>
            <a:r>
              <a:rPr sz="1800" spc="-10" dirty="0">
                <a:latin typeface="Times New Roman"/>
                <a:cs typeface="Times New Roman"/>
              </a:rPr>
              <a:t>only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damaged </a:t>
            </a:r>
            <a:r>
              <a:rPr sz="1800" spc="-10" dirty="0">
                <a:latin typeface="Times New Roman"/>
                <a:cs typeface="Times New Roman"/>
              </a:rPr>
              <a:t>frame</a:t>
            </a:r>
            <a:r>
              <a:rPr sz="1800" spc="4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 resent. </a:t>
            </a:r>
            <a:r>
              <a:rPr sz="1800" spc="-10" dirty="0">
                <a:latin typeface="Times New Roman"/>
                <a:cs typeface="Times New Roman"/>
              </a:rPr>
              <a:t>More </a:t>
            </a:r>
            <a:r>
              <a:rPr sz="1800" spc="-5" dirty="0">
                <a:latin typeface="Times New Roman"/>
                <a:cs typeface="Times New Roman"/>
              </a:rPr>
              <a:t>bandwidth efficient </a:t>
            </a:r>
            <a:r>
              <a:rPr sz="1800" dirty="0">
                <a:latin typeface="Times New Roman"/>
                <a:cs typeface="Times New Roman"/>
              </a:rPr>
              <a:t> but</a:t>
            </a:r>
            <a:r>
              <a:rPr sz="1800" spc="-5" dirty="0">
                <a:latin typeface="Times New Roman"/>
                <a:cs typeface="Times New Roman"/>
              </a:rPr>
              <a:t> more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complex</a:t>
            </a:r>
            <a:r>
              <a:rPr sz="1800" spc="-5" dirty="0">
                <a:latin typeface="Times New Roman"/>
                <a:cs typeface="Times New Roman"/>
              </a:rPr>
              <a:t> processing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receiver</a:t>
            </a:r>
            <a:endParaRPr sz="1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Times New Roman"/>
                <a:cs typeface="Times New Roman"/>
              </a:rPr>
              <a:t>It </a:t>
            </a:r>
            <a:r>
              <a:rPr sz="1800" spc="-5" dirty="0">
                <a:latin typeface="Times New Roman"/>
                <a:cs typeface="Times New Roman"/>
              </a:rPr>
              <a:t>defines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negative ACK (NAK)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report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sequence number </a:t>
            </a:r>
            <a:r>
              <a:rPr sz="1800" dirty="0">
                <a:latin typeface="Times New Roman"/>
                <a:cs typeface="Times New Roman"/>
              </a:rPr>
              <a:t>of a </a:t>
            </a:r>
            <a:r>
              <a:rPr sz="1800" spc="-5" dirty="0">
                <a:latin typeface="Times New Roman"/>
                <a:cs typeface="Times New Roman"/>
              </a:rPr>
              <a:t>damaged frame </a:t>
            </a:r>
            <a:r>
              <a:rPr sz="1800" dirty="0">
                <a:latin typeface="Times New Roman"/>
                <a:cs typeface="Times New Roman"/>
              </a:rPr>
              <a:t> before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timer</a:t>
            </a:r>
            <a:r>
              <a:rPr sz="1800" dirty="0">
                <a:latin typeface="Times New Roman"/>
                <a:cs typeface="Times New Roman"/>
              </a:rPr>
              <a:t> expires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27203"/>
            <a:ext cx="6457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Times New Roman"/>
                <a:cs typeface="Times New Roman"/>
              </a:rPr>
              <a:t>Selective</a:t>
            </a:r>
            <a:r>
              <a:rPr sz="2400" b="0" spc="-45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Times New Roman"/>
                <a:cs typeface="Times New Roman"/>
              </a:rPr>
              <a:t>Repeat</a:t>
            </a:r>
            <a:r>
              <a:rPr sz="2400" b="0" spc="-150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Times New Roman"/>
                <a:cs typeface="Times New Roman"/>
              </a:rPr>
              <a:t>ARQ,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Times New Roman"/>
                <a:cs typeface="Times New Roman"/>
              </a:rPr>
              <a:t>sender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Times New Roman"/>
                <a:cs typeface="Times New Roman"/>
              </a:rPr>
              <a:t>and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dirty="0">
                <a:latin typeface="Times New Roman"/>
                <a:cs typeface="Times New Roman"/>
              </a:rPr>
              <a:t>receiver</a:t>
            </a:r>
            <a:r>
              <a:rPr sz="2400" b="0" spc="-45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Times New Roman"/>
                <a:cs typeface="Times New Roman"/>
              </a:rPr>
              <a:t>windows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412" y="3257499"/>
            <a:ext cx="8866124" cy="15323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97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73658"/>
            <a:ext cx="3805554" cy="255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Frames </a:t>
            </a:r>
            <a:r>
              <a:rPr sz="1800" dirty="0">
                <a:latin typeface="Times New Roman"/>
                <a:cs typeface="Times New Roman"/>
              </a:rPr>
              <a:t>0 and 1 are accepted </a:t>
            </a:r>
            <a:r>
              <a:rPr sz="1800" spc="-10" dirty="0">
                <a:latin typeface="Times New Roman"/>
                <a:cs typeface="Times New Roman"/>
              </a:rPr>
              <a:t>when </a:t>
            </a:r>
            <a:r>
              <a:rPr sz="1800" spc="-5" dirty="0">
                <a:latin typeface="Times New Roman"/>
                <a:cs typeface="Times New Roman"/>
              </a:rPr>
              <a:t> received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because</a:t>
            </a:r>
            <a:r>
              <a:rPr sz="1800" dirty="0">
                <a:latin typeface="Times New Roman"/>
                <a:cs typeface="Times New Roman"/>
              </a:rPr>
              <a:t> they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range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specified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receiver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window.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Same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</a:t>
            </a:r>
            <a:r>
              <a:rPr sz="1800" dirty="0">
                <a:latin typeface="Times New Roman"/>
                <a:cs typeface="Times New Roman"/>
              </a:rPr>
              <a:t> 3</a:t>
            </a:r>
            <a:endParaRPr sz="1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Receiver sends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NAK2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show </a:t>
            </a:r>
            <a:r>
              <a:rPr sz="1800" dirty="0">
                <a:latin typeface="Times New Roman"/>
                <a:cs typeface="Times New Roman"/>
              </a:rPr>
              <a:t>that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</a:t>
            </a:r>
            <a:r>
              <a:rPr sz="1800" dirty="0">
                <a:latin typeface="Times New Roman"/>
                <a:cs typeface="Times New Roman"/>
              </a:rPr>
              <a:t> 2 </a:t>
            </a:r>
            <a:r>
              <a:rPr sz="1800" spc="-5" dirty="0">
                <a:latin typeface="Times New Roman"/>
                <a:cs typeface="Times New Roman"/>
              </a:rPr>
              <a:t>has not </a:t>
            </a:r>
            <a:r>
              <a:rPr sz="1800" dirty="0">
                <a:latin typeface="Times New Roman"/>
                <a:cs typeface="Times New Roman"/>
              </a:rPr>
              <a:t>been </a:t>
            </a:r>
            <a:r>
              <a:rPr sz="1800" spc="-5" dirty="0">
                <a:latin typeface="Times New Roman"/>
                <a:cs typeface="Times New Roman"/>
              </a:rPr>
              <a:t>received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then sender </a:t>
            </a:r>
            <a:r>
              <a:rPr sz="1800" spc="-5" dirty="0">
                <a:latin typeface="Times New Roman"/>
                <a:cs typeface="Times New Roman"/>
              </a:rPr>
              <a:t>resends only frame </a:t>
            </a:r>
            <a:r>
              <a:rPr sz="1800" dirty="0">
                <a:latin typeface="Times New Roman"/>
                <a:cs typeface="Times New Roman"/>
              </a:rPr>
              <a:t>2 and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 is accepted as it is in </a:t>
            </a:r>
            <a:r>
              <a:rPr sz="1800" spc="-5" dirty="0">
                <a:latin typeface="Times New Roman"/>
                <a:cs typeface="Times New Roman"/>
              </a:rPr>
              <a:t>the range of </a:t>
            </a:r>
            <a:r>
              <a:rPr sz="1800" dirty="0">
                <a:latin typeface="Times New Roman"/>
                <a:cs typeface="Times New Roman"/>
              </a:rPr>
              <a:t> the </a:t>
            </a:r>
            <a:r>
              <a:rPr sz="1800" spc="-5" dirty="0">
                <a:latin typeface="Times New Roman"/>
                <a:cs typeface="Times New Roman"/>
              </a:rPr>
              <a:t>window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27203"/>
            <a:ext cx="413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Times New Roman"/>
                <a:cs typeface="Times New Roman"/>
              </a:rPr>
              <a:t>Selec</a:t>
            </a:r>
            <a:r>
              <a:rPr sz="2400" b="0" dirty="0">
                <a:latin typeface="Times New Roman"/>
                <a:cs typeface="Times New Roman"/>
              </a:rPr>
              <a:t>t</a:t>
            </a:r>
            <a:r>
              <a:rPr sz="2400" b="0" spc="-5" dirty="0">
                <a:latin typeface="Times New Roman"/>
                <a:cs typeface="Times New Roman"/>
              </a:rPr>
              <a:t>ive</a:t>
            </a:r>
            <a:r>
              <a:rPr sz="2400" b="0" spc="-50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Times New Roman"/>
                <a:cs typeface="Times New Roman"/>
              </a:rPr>
              <a:t>Repeat</a:t>
            </a:r>
            <a:r>
              <a:rPr sz="2400" b="0" spc="-160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Times New Roman"/>
                <a:cs typeface="Times New Roman"/>
              </a:rPr>
              <a:t>A</a:t>
            </a:r>
            <a:r>
              <a:rPr sz="2400" b="0" spc="-15" dirty="0">
                <a:latin typeface="Times New Roman"/>
                <a:cs typeface="Times New Roman"/>
              </a:rPr>
              <a:t>R</a:t>
            </a:r>
            <a:r>
              <a:rPr sz="2400" b="0" spc="-5" dirty="0">
                <a:latin typeface="Times New Roman"/>
                <a:cs typeface="Times New Roman"/>
              </a:rPr>
              <a:t>Q,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Times New Roman"/>
                <a:cs typeface="Times New Roman"/>
              </a:rPr>
              <a:t>lost</a:t>
            </a:r>
            <a:r>
              <a:rPr sz="2400" b="0" spc="-10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Times New Roman"/>
                <a:cs typeface="Times New Roman"/>
              </a:rPr>
              <a:t>fra</a:t>
            </a:r>
            <a:r>
              <a:rPr sz="2400" b="0" spc="-25" dirty="0">
                <a:latin typeface="Times New Roman"/>
                <a:cs typeface="Times New Roman"/>
              </a:rPr>
              <a:t>m</a:t>
            </a:r>
            <a:r>
              <a:rPr sz="2400" b="0" spc="-5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1310766"/>
            <a:ext cx="4572000" cy="33183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98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1119021"/>
            <a:ext cx="9155430" cy="4022090"/>
            <a:chOff x="-6350" y="1119021"/>
            <a:chExt cx="9155430" cy="4022090"/>
          </a:xfrm>
        </p:grpSpPr>
        <p:sp>
          <p:nvSpPr>
            <p:cNvPr id="3" name="object 3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9142188" y="0"/>
                  </a:moveTo>
                  <a:lnTo>
                    <a:pt x="0" y="0"/>
                  </a:lnTo>
                  <a:lnTo>
                    <a:pt x="0" y="179997"/>
                  </a:lnTo>
                  <a:lnTo>
                    <a:pt x="9142188" y="179997"/>
                  </a:lnTo>
                  <a:lnTo>
                    <a:pt x="914218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54584"/>
              <a:ext cx="9142730" cy="180340"/>
            </a:xfrm>
            <a:custGeom>
              <a:avLst/>
              <a:gdLst/>
              <a:ahLst/>
              <a:cxnLst/>
              <a:rect l="l" t="t" r="r" b="b"/>
              <a:pathLst>
                <a:path w="9142730" h="180339">
                  <a:moveTo>
                    <a:pt x="0" y="179997"/>
                  </a:moveTo>
                  <a:lnTo>
                    <a:pt x="9142188" y="179997"/>
                  </a:lnTo>
                  <a:lnTo>
                    <a:pt x="914218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1142" y="1119021"/>
              <a:ext cx="4370425" cy="366005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-3742" y="19037"/>
            <a:ext cx="9152255" cy="868044"/>
            <a:chOff x="-3742" y="19037"/>
            <a:chExt cx="9152255" cy="8680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178" y="19037"/>
              <a:ext cx="831278" cy="806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9145778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9145778" y="35999"/>
                  </a:lnTo>
                  <a:lnTo>
                    <a:pt x="9145778" y="0"/>
                  </a:lnTo>
                  <a:close/>
                </a:path>
              </a:pathLst>
            </a:custGeom>
            <a:solidFill>
              <a:srgbClr val="4E6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67" y="847539"/>
              <a:ext cx="9145905" cy="36195"/>
            </a:xfrm>
            <a:custGeom>
              <a:avLst/>
              <a:gdLst/>
              <a:ahLst/>
              <a:cxnLst/>
              <a:rect l="l" t="t" r="r" b="b"/>
              <a:pathLst>
                <a:path w="9145905" h="36194">
                  <a:moveTo>
                    <a:pt x="0" y="35999"/>
                  </a:moveTo>
                  <a:lnTo>
                    <a:pt x="9145778" y="35999"/>
                  </a:lnTo>
                  <a:lnTo>
                    <a:pt x="9145778" y="0"/>
                  </a:lnTo>
                  <a:lnTo>
                    <a:pt x="0" y="0"/>
                  </a:lnTo>
                  <a:lnTo>
                    <a:pt x="0" y="35999"/>
                  </a:lnTo>
                  <a:close/>
                </a:path>
              </a:pathLst>
            </a:custGeom>
            <a:ln w="6350">
              <a:solidFill>
                <a:srgbClr val="D3AC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9240" y="1073658"/>
            <a:ext cx="8620760" cy="1452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71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93700" algn="l"/>
              </a:tabLst>
            </a:pPr>
            <a:r>
              <a:rPr sz="1800" dirty="0">
                <a:latin typeface="Times New Roman"/>
                <a:cs typeface="Times New Roman"/>
              </a:rPr>
              <a:t>Size of the </a:t>
            </a:r>
            <a:r>
              <a:rPr sz="1800" spc="-5" dirty="0">
                <a:latin typeface="Times New Roman"/>
                <a:cs typeface="Times New Roman"/>
              </a:rPr>
              <a:t>sender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receiver windows must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5" dirty="0">
                <a:latin typeface="Times New Roman"/>
                <a:cs typeface="Times New Roman"/>
              </a:rPr>
              <a:t>at most one-half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2</a:t>
            </a:r>
            <a:r>
              <a:rPr sz="1800" spc="-7" baseline="25462" dirty="0">
                <a:latin typeface="Times New Roman"/>
                <a:cs typeface="Times New Roman"/>
              </a:rPr>
              <a:t>m</a:t>
            </a:r>
            <a:r>
              <a:rPr sz="1800" spc="-5" dirty="0">
                <a:latin typeface="Times New Roman"/>
                <a:cs typeface="Times New Roman"/>
              </a:rPr>
              <a:t>. </a:t>
            </a:r>
            <a:r>
              <a:rPr sz="1800" dirty="0">
                <a:latin typeface="Times New Roman"/>
                <a:cs typeface="Times New Roman"/>
              </a:rPr>
              <a:t>If m = </a:t>
            </a:r>
            <a:r>
              <a:rPr sz="1800" spc="-10" dirty="0">
                <a:latin typeface="Times New Roman"/>
                <a:cs typeface="Times New Roman"/>
              </a:rPr>
              <a:t>2, </a:t>
            </a:r>
            <a:r>
              <a:rPr sz="1800" spc="-5" dirty="0">
                <a:latin typeface="Times New Roman"/>
                <a:cs typeface="Times New Roman"/>
              </a:rPr>
              <a:t> window size</a:t>
            </a:r>
            <a:r>
              <a:rPr sz="1800" dirty="0">
                <a:latin typeface="Times New Roman"/>
                <a:cs typeface="Times New Roman"/>
              </a:rPr>
              <a:t> should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2</a:t>
            </a:r>
            <a:r>
              <a:rPr sz="1800" baseline="25462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/2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393700" marR="55880" indent="-342900" algn="just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93700" algn="l"/>
              </a:tabLst>
            </a:pPr>
            <a:r>
              <a:rPr sz="1800" spc="-5" dirty="0">
                <a:latin typeface="Times New Roman"/>
                <a:cs typeface="Times New Roman"/>
              </a:rPr>
              <a:t>Fig </a:t>
            </a:r>
            <a:r>
              <a:rPr sz="1800" dirty="0">
                <a:latin typeface="Times New Roman"/>
                <a:cs typeface="Times New Roman"/>
              </a:rPr>
              <a:t>compares a </a:t>
            </a:r>
            <a:r>
              <a:rPr sz="1800" spc="-5" dirty="0">
                <a:latin typeface="Times New Roman"/>
                <a:cs typeface="Times New Roman"/>
              </a:rPr>
              <a:t>window size </a:t>
            </a:r>
            <a:r>
              <a:rPr sz="1800" dirty="0">
                <a:latin typeface="Times New Roman"/>
                <a:cs typeface="Times New Roman"/>
              </a:rPr>
              <a:t>of 2 with a </a:t>
            </a:r>
            <a:r>
              <a:rPr sz="1800" spc="-5" dirty="0">
                <a:latin typeface="Times New Roman"/>
                <a:cs typeface="Times New Roman"/>
              </a:rPr>
              <a:t>window size </a:t>
            </a:r>
            <a:r>
              <a:rPr sz="1800" dirty="0">
                <a:latin typeface="Times New Roman"/>
                <a:cs typeface="Times New Roman"/>
              </a:rPr>
              <a:t>of 3. </a:t>
            </a:r>
            <a:r>
              <a:rPr sz="1800" spc="-15" dirty="0">
                <a:latin typeface="Times New Roman"/>
                <a:cs typeface="Times New Roman"/>
              </a:rPr>
              <a:t>Window </a:t>
            </a:r>
            <a:r>
              <a:rPr sz="1800" spc="-5" dirty="0">
                <a:latin typeface="Times New Roman"/>
                <a:cs typeface="Times New Roman"/>
              </a:rPr>
              <a:t>size is </a:t>
            </a:r>
            <a:r>
              <a:rPr sz="1800" dirty="0">
                <a:latin typeface="Times New Roman"/>
                <a:cs typeface="Times New Roman"/>
              </a:rPr>
              <a:t>3 and all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ACKs </a:t>
            </a:r>
            <a:r>
              <a:rPr sz="1800" dirty="0">
                <a:latin typeface="Times New Roman"/>
                <a:cs typeface="Times New Roman"/>
              </a:rPr>
              <a:t>are lost, sender sends </a:t>
            </a:r>
            <a:r>
              <a:rPr sz="1800" spc="-5" dirty="0">
                <a:latin typeface="Times New Roman"/>
                <a:cs typeface="Times New Roman"/>
              </a:rPr>
              <a:t>duplicate of frame 0, window of the </a:t>
            </a:r>
            <a:r>
              <a:rPr sz="1800" dirty="0">
                <a:latin typeface="Times New Roman"/>
                <a:cs typeface="Times New Roman"/>
              </a:rPr>
              <a:t>receiver </a:t>
            </a:r>
            <a:r>
              <a:rPr sz="1800" spc="-5" dirty="0">
                <a:latin typeface="Times New Roman"/>
                <a:cs typeface="Times New Roman"/>
              </a:rPr>
              <a:t>expect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receive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</a:t>
            </a:r>
            <a:r>
              <a:rPr sz="1800" dirty="0">
                <a:latin typeface="Times New Roman"/>
                <a:cs typeface="Times New Roman"/>
              </a:rPr>
              <a:t> 0, </a:t>
            </a:r>
            <a:r>
              <a:rPr sz="1800" spc="-5" dirty="0">
                <a:latin typeface="Times New Roman"/>
                <a:cs typeface="Times New Roman"/>
              </a:rPr>
              <a:t>so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accepts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0,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1st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</a:t>
            </a:r>
            <a:r>
              <a:rPr sz="1800" dirty="0">
                <a:latin typeface="Times New Roman"/>
                <a:cs typeface="Times New Roman"/>
              </a:rPr>
              <a:t> 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next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cycle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7340" y="195198"/>
            <a:ext cx="6197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Times New Roman"/>
                <a:cs typeface="Times New Roman"/>
              </a:rPr>
              <a:t>Selective</a:t>
            </a:r>
            <a:r>
              <a:rPr sz="2800" b="0" spc="-2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Repeat</a:t>
            </a:r>
            <a:r>
              <a:rPr sz="2800" b="0" spc="-150" dirty="0">
                <a:latin typeface="Times New Roman"/>
                <a:cs typeface="Times New Roman"/>
              </a:rPr>
              <a:t> </a:t>
            </a:r>
            <a:r>
              <a:rPr sz="2800" b="0" spc="-10" dirty="0">
                <a:latin typeface="Times New Roman"/>
                <a:cs typeface="Times New Roman"/>
              </a:rPr>
              <a:t>ARQ,</a:t>
            </a:r>
            <a:r>
              <a:rPr sz="2800" b="0" spc="1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sender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window size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8800" y="2647937"/>
            <a:ext cx="5486400" cy="2301875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ankush</a:t>
            </a:r>
            <a:r>
              <a:rPr spc="-40" dirty="0"/>
              <a:t> </a:t>
            </a:r>
            <a:r>
              <a:rPr dirty="0"/>
              <a:t>agarwal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>
                <a:solidFill>
                  <a:srgbClr val="FFFFFF"/>
                </a:solidFill>
              </a:rPr>
              <a:pPr marL="38100">
                <a:lnSpc>
                  <a:spcPts val="1190"/>
                </a:lnSpc>
              </a:pPr>
              <a:t>99</a:t>
            </a:fld>
            <a:endParaRPr spc="-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12960</Words>
  <Application>Microsoft Office PowerPoint</Application>
  <PresentationFormat>On-screen Show (16:9)</PresentationFormat>
  <Paragraphs>2368</Paragraphs>
  <Slides>379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379</vt:i4>
      </vt:variant>
    </vt:vector>
  </HeadingPairs>
  <TitlesOfParts>
    <vt:vector size="380" baseType="lpstr">
      <vt:lpstr>Office Theme</vt:lpstr>
      <vt:lpstr>Overview of DLL</vt:lpstr>
      <vt:lpstr>Design Issues in Data Link Layer</vt:lpstr>
      <vt:lpstr>Design Issues in Data Link Layer</vt:lpstr>
      <vt:lpstr>Framing</vt:lpstr>
      <vt:lpstr>Why whole message is not packed in single frame?</vt:lpstr>
      <vt:lpstr>Parts of a Frame</vt:lpstr>
      <vt:lpstr>Types of Framing</vt:lpstr>
      <vt:lpstr>Types of Framing</vt:lpstr>
      <vt:lpstr>Character-oriented approach</vt:lpstr>
      <vt:lpstr>Character-oriented protocols</vt:lpstr>
      <vt:lpstr>Character-oriented protocols</vt:lpstr>
      <vt:lpstr>Character-oriented protocols</vt:lpstr>
      <vt:lpstr>Character-oriented protocols</vt:lpstr>
      <vt:lpstr>Bit-oriented protocols</vt:lpstr>
      <vt:lpstr>Bit-oriented protocols</vt:lpstr>
      <vt:lpstr>Bit-oriented protocols</vt:lpstr>
      <vt:lpstr>Framing</vt:lpstr>
      <vt:lpstr>Framing</vt:lpstr>
      <vt:lpstr>ERROR DETECTION AND CORRECTION</vt:lpstr>
      <vt:lpstr>Error Detection and Correction</vt:lpstr>
      <vt:lpstr>Error</vt:lpstr>
      <vt:lpstr>Types of Error</vt:lpstr>
      <vt:lpstr>Burst Error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Error control mechanism</vt:lpstr>
      <vt:lpstr>Hamming Code</vt:lpstr>
      <vt:lpstr>Hamming Code</vt:lpstr>
      <vt:lpstr>Hamming Code</vt:lpstr>
      <vt:lpstr>Hamming Code</vt:lpstr>
      <vt:lpstr>Hamming Code</vt:lpstr>
      <vt:lpstr>Detection of Error in Hamming Code</vt:lpstr>
      <vt:lpstr>Error Correction in Hamming code</vt:lpstr>
      <vt:lpstr>Hamming distance</vt:lpstr>
      <vt:lpstr>Hamming distance</vt:lpstr>
      <vt:lpstr>Hamming distance</vt:lpstr>
      <vt:lpstr>Block coding</vt:lpstr>
      <vt:lpstr>Process of error detection in block coding</vt:lpstr>
      <vt:lpstr>Block coding</vt:lpstr>
      <vt:lpstr>Block coding</vt:lpstr>
      <vt:lpstr>Block coding</vt:lpstr>
      <vt:lpstr>FLOW CONTROL</vt:lpstr>
      <vt:lpstr>Flow Control</vt:lpstr>
      <vt:lpstr>Flow Control</vt:lpstr>
      <vt:lpstr>Flow Control</vt:lpstr>
      <vt:lpstr>Flow Control</vt:lpstr>
      <vt:lpstr>Flow Control</vt:lpstr>
      <vt:lpstr>Noiseless channel</vt:lpstr>
      <vt:lpstr>Simplest Protocol</vt:lpstr>
      <vt:lpstr>Simplest Protocol</vt:lpstr>
      <vt:lpstr>Noisy channel</vt:lpstr>
      <vt:lpstr>Stop and Wait ARQ (General Scenario)</vt:lpstr>
      <vt:lpstr>Stop and Wait ARQ (Damaged frame)</vt:lpstr>
      <vt:lpstr>Stop and Wait ARQ (Damaged ACK)</vt:lpstr>
      <vt:lpstr>Stop and Wait ARQ (ACK delayed)</vt:lpstr>
      <vt:lpstr>Stop and Wait ARQ</vt:lpstr>
      <vt:lpstr>Stop and Wait ARQ</vt:lpstr>
      <vt:lpstr>Stop and Wait ARQ</vt:lpstr>
      <vt:lpstr>Stop and Wait ARQ</vt:lpstr>
      <vt:lpstr>Stop and Wait ARQ</vt:lpstr>
      <vt:lpstr>Stop and Wait ARQ</vt:lpstr>
      <vt:lpstr>Stop and Wait ARQ</vt:lpstr>
      <vt:lpstr>Stop and Wait ARQ</vt:lpstr>
      <vt:lpstr>Stop and Wait ARQ</vt:lpstr>
      <vt:lpstr>Stop and Wait ARQ</vt:lpstr>
      <vt:lpstr>Stop and Wait ARQ</vt:lpstr>
      <vt:lpstr>Stop and Wait ARQ</vt:lpstr>
      <vt:lpstr>Disadvantage of Stop and Wait</vt:lpstr>
      <vt:lpstr>Go Back N ARQ</vt:lpstr>
      <vt:lpstr>Sequence Numbers</vt:lpstr>
      <vt:lpstr>Sender Sliding Window</vt:lpstr>
      <vt:lpstr>Receiver Sliding Window</vt:lpstr>
      <vt:lpstr>Control Variables</vt:lpstr>
      <vt:lpstr>Acknowledgement</vt:lpstr>
      <vt:lpstr>Go Back N ARQ, normal operation</vt:lpstr>
      <vt:lpstr>Go Back N ARQ, lost frame</vt:lpstr>
      <vt:lpstr>Go Back N ARQ, damaged/lost/delayed ACK</vt:lpstr>
      <vt:lpstr>Go Back N ARQ, sender window size</vt:lpstr>
      <vt:lpstr>Go Back N ARQ (sending window)</vt:lpstr>
      <vt:lpstr>Go Back N ARQ (receiving window)</vt:lpstr>
      <vt:lpstr>Go Back N ARQ (sending and receiving window)</vt:lpstr>
      <vt:lpstr>Go Back N ARQ</vt:lpstr>
      <vt:lpstr>Go Back N ARQ</vt:lpstr>
      <vt:lpstr>Selective Repeat ARQ, sender and receiver windows</vt:lpstr>
      <vt:lpstr>Selective Repeat ARQ, lost frame</vt:lpstr>
      <vt:lpstr>Selective Repeat ARQ, sender window size</vt:lpstr>
      <vt:lpstr>Window for Selective Repeat ARQ</vt:lpstr>
      <vt:lpstr>Window for Selective Repeat ARQ</vt:lpstr>
      <vt:lpstr>Delivery of data in Selective Repeat ARQ</vt:lpstr>
      <vt:lpstr>Selective Repeat ARQ</vt:lpstr>
      <vt:lpstr>Selective Repeat ARQ</vt:lpstr>
      <vt:lpstr>Selective Repeat ARQ</vt:lpstr>
      <vt:lpstr>NETWORK LAYER</vt:lpstr>
      <vt:lpstr>Autonomous systems</vt:lpstr>
      <vt:lpstr>Popular routing protocols</vt:lpstr>
      <vt:lpstr>Distance Vector Routing</vt:lpstr>
      <vt:lpstr>Distance Vector Routing tables</vt:lpstr>
      <vt:lpstr>Initialization of tables in distance vector routing</vt:lpstr>
      <vt:lpstr>Updating in distance vector routing</vt:lpstr>
      <vt:lpstr>Two-node instability</vt:lpstr>
      <vt:lpstr>Three-node instability</vt:lpstr>
      <vt:lpstr>Routing Information Protocol</vt:lpstr>
      <vt:lpstr>Link state routing</vt:lpstr>
      <vt:lpstr>Slide 117</vt:lpstr>
      <vt:lpstr>Link state knowledge</vt:lpstr>
      <vt:lpstr>Dijkstra algorithm</vt:lpstr>
      <vt:lpstr>Example of formation of shortest path tree</vt:lpstr>
      <vt:lpstr>Sample Routing table</vt:lpstr>
      <vt:lpstr>Comparison of protocols</vt:lpstr>
      <vt:lpstr>OSPF</vt:lpstr>
      <vt:lpstr>Areas in an autonomous system</vt:lpstr>
      <vt:lpstr>Point-to-point link</vt:lpstr>
      <vt:lpstr>Path Vector Routing</vt:lpstr>
      <vt:lpstr>Slide 127</vt:lpstr>
      <vt:lpstr>Transmission using Network Layer</vt:lpstr>
      <vt:lpstr>Network Layer</vt:lpstr>
      <vt:lpstr>Two key network-layer functions</vt:lpstr>
      <vt:lpstr>Some basics of IP</vt:lpstr>
      <vt:lpstr>Protocols of TCP/IP Protocol Suite</vt:lpstr>
      <vt:lpstr>Internet Protocol (IP)</vt:lpstr>
      <vt:lpstr>Connectionless Internetworking (General)</vt:lpstr>
      <vt:lpstr>Example Internet Protocol Operation</vt:lpstr>
      <vt:lpstr>Internet Protocol (IP) Version 4</vt:lpstr>
      <vt:lpstr>Header + Data using IPv4</vt:lpstr>
      <vt:lpstr>Header + Data using IPv4</vt:lpstr>
      <vt:lpstr>IPv4 Addressing</vt:lpstr>
      <vt:lpstr>Binary to DDN conversion</vt:lpstr>
      <vt:lpstr>IPv4</vt:lpstr>
      <vt:lpstr>IPv4</vt:lpstr>
      <vt:lpstr>IPv4</vt:lpstr>
      <vt:lpstr>IPv4 Addressing Classification</vt:lpstr>
      <vt:lpstr>Classful addressing</vt:lpstr>
      <vt:lpstr>Classful addressing</vt:lpstr>
      <vt:lpstr>IPv4</vt:lpstr>
      <vt:lpstr>Classes and Blocks</vt:lpstr>
      <vt:lpstr>Structure of IPv4 Address</vt:lpstr>
      <vt:lpstr>Use of IPv4 Address</vt:lpstr>
      <vt:lpstr>Classless Addressing</vt:lpstr>
      <vt:lpstr>Classless Addressing</vt:lpstr>
      <vt:lpstr>Slide 153</vt:lpstr>
      <vt:lpstr>Slide 154</vt:lpstr>
      <vt:lpstr>Slide 155</vt:lpstr>
      <vt:lpstr>Slide 156</vt:lpstr>
      <vt:lpstr>Internetworking</vt:lpstr>
      <vt:lpstr>Network layer at the source, destination and router</vt:lpstr>
      <vt:lpstr>IPv4 datagram format</vt:lpstr>
      <vt:lpstr>Service type or differentiated services</vt:lpstr>
      <vt:lpstr>Types of service</vt:lpstr>
      <vt:lpstr>Default types of service</vt:lpstr>
      <vt:lpstr>Protocol values</vt:lpstr>
      <vt:lpstr>Encapsulation of a small datagram in an Ethernet frame</vt:lpstr>
      <vt:lpstr>Protocol field and encapsulated data</vt:lpstr>
      <vt:lpstr>Example</vt:lpstr>
      <vt:lpstr>Example</vt:lpstr>
      <vt:lpstr>Example</vt:lpstr>
      <vt:lpstr>Example</vt:lpstr>
      <vt:lpstr>Maximum transfer unit (MTU)</vt:lpstr>
      <vt:lpstr>MTUs for some networks</vt:lpstr>
      <vt:lpstr>Flags used in fragmentation</vt:lpstr>
      <vt:lpstr>Fragmentation example</vt:lpstr>
      <vt:lpstr>Detailed fragmentation example</vt:lpstr>
      <vt:lpstr>Example</vt:lpstr>
      <vt:lpstr>Example</vt:lpstr>
      <vt:lpstr>Example</vt:lpstr>
      <vt:lpstr>Example</vt:lpstr>
      <vt:lpstr>Example</vt:lpstr>
      <vt:lpstr>Example</vt:lpstr>
      <vt:lpstr>Taxonomy of options in IPv4</vt:lpstr>
      <vt:lpstr>IPv6</vt:lpstr>
      <vt:lpstr>IPv6 datagram header and payload</vt:lpstr>
      <vt:lpstr>Format of an IPv6 datagram</vt:lpstr>
      <vt:lpstr>Next header codes for IPv6</vt:lpstr>
      <vt:lpstr>Priorities for congestion-controlled traffic</vt:lpstr>
      <vt:lpstr>Priorities for noncongestion-controlled traffic</vt:lpstr>
      <vt:lpstr>Comparison between IPv4 and IPv6 packet headers</vt:lpstr>
      <vt:lpstr>Extension header types</vt:lpstr>
      <vt:lpstr>Comparison between IPv4 options and IPv6 extension headers</vt:lpstr>
      <vt:lpstr>Transition from IPv4 to IPv6</vt:lpstr>
      <vt:lpstr>Three transition strategies</vt:lpstr>
      <vt:lpstr>Dual stack</vt:lpstr>
      <vt:lpstr>Tunneling strategy</vt:lpstr>
      <vt:lpstr>Header translation strategy</vt:lpstr>
      <vt:lpstr>Header translation</vt:lpstr>
      <vt:lpstr>TRANSPORT LAYER</vt:lpstr>
      <vt:lpstr>Introduction</vt:lpstr>
      <vt:lpstr>Slide 199</vt:lpstr>
      <vt:lpstr>Stream delivery</vt:lpstr>
      <vt:lpstr>Why we need transport layer?</vt:lpstr>
      <vt:lpstr>Why we need transport layer?</vt:lpstr>
      <vt:lpstr>Types of data deliveries: Internet Stack</vt:lpstr>
      <vt:lpstr>How it delivers messages to specific process</vt:lpstr>
      <vt:lpstr>IP addresses v/s port numbers</vt:lpstr>
      <vt:lpstr>LANA ranges</vt:lpstr>
      <vt:lpstr>Socket address (IP address + Port Address)</vt:lpstr>
      <vt:lpstr>Socket API</vt:lpstr>
      <vt:lpstr>Multiplexing and De-multiplexing</vt:lpstr>
      <vt:lpstr>Multiplexing and De-multiplexing</vt:lpstr>
      <vt:lpstr>Multiplexing and demultiplexing</vt:lpstr>
      <vt:lpstr>TCP segments</vt:lpstr>
      <vt:lpstr>TCP segments</vt:lpstr>
      <vt:lpstr>Example</vt:lpstr>
      <vt:lpstr>Example</vt:lpstr>
      <vt:lpstr>Segment</vt:lpstr>
      <vt:lpstr>TCP segment format</vt:lpstr>
      <vt:lpstr>Control field</vt:lpstr>
      <vt:lpstr>Description of flags in the control field</vt:lpstr>
      <vt:lpstr>TCP Window Management</vt:lpstr>
      <vt:lpstr>Send window in TCP</vt:lpstr>
      <vt:lpstr>Receive window in TCP</vt:lpstr>
      <vt:lpstr>Sliding window</vt:lpstr>
      <vt:lpstr>Example</vt:lpstr>
      <vt:lpstr>Example</vt:lpstr>
      <vt:lpstr>Example</vt:lpstr>
      <vt:lpstr>Normal operation</vt:lpstr>
      <vt:lpstr>Lost segment</vt:lpstr>
      <vt:lpstr>Fast retransmission</vt:lpstr>
      <vt:lpstr>TCP connection</vt:lpstr>
      <vt:lpstr>Connection establishment using three-way handshake</vt:lpstr>
      <vt:lpstr>Data transfer</vt:lpstr>
      <vt:lpstr>Connection termination using three-way handshaking</vt:lpstr>
      <vt:lpstr>Congestion control</vt:lpstr>
      <vt:lpstr>Congestion control</vt:lpstr>
      <vt:lpstr>Congestion control</vt:lpstr>
      <vt:lpstr>Congestion control categories</vt:lpstr>
      <vt:lpstr>Congestion control in TCP</vt:lpstr>
      <vt:lpstr>Slow start, exponential increase</vt:lpstr>
      <vt:lpstr>Congestion avoidance, additive increase</vt:lpstr>
      <vt:lpstr>TCP Congestion policy summary</vt:lpstr>
      <vt:lpstr>Congestion example</vt:lpstr>
      <vt:lpstr>Slide 243</vt:lpstr>
      <vt:lpstr>Slide 244</vt:lpstr>
      <vt:lpstr>Slide 245</vt:lpstr>
      <vt:lpstr>Well-known ports used with UDP</vt:lpstr>
      <vt:lpstr>UDP format</vt:lpstr>
      <vt:lpstr>Pseudo-header for checksum calculation</vt:lpstr>
      <vt:lpstr>APPLICATION LAYER</vt:lpstr>
      <vt:lpstr>Name space</vt:lpstr>
      <vt:lpstr>Domain Name Space (DNS)</vt:lpstr>
      <vt:lpstr>Domain Name Space (DNS)</vt:lpstr>
      <vt:lpstr>Domain Name and Labels</vt:lpstr>
      <vt:lpstr>Distribution of name space</vt:lpstr>
      <vt:lpstr>Zones and domains</vt:lpstr>
      <vt:lpstr>Zones and domains</vt:lpstr>
      <vt:lpstr>DNS in the internet</vt:lpstr>
      <vt:lpstr>DNS used in the Internet</vt:lpstr>
      <vt:lpstr>Generic domain</vt:lpstr>
      <vt:lpstr>Generic domain labels</vt:lpstr>
      <vt:lpstr>Country domain</vt:lpstr>
      <vt:lpstr>Inverse domain</vt:lpstr>
      <vt:lpstr>Resolution</vt:lpstr>
      <vt:lpstr>Recursive resolution</vt:lpstr>
      <vt:lpstr>Iterative resolution</vt:lpstr>
      <vt:lpstr>DNS messages</vt:lpstr>
      <vt:lpstr>DNS messages</vt:lpstr>
      <vt:lpstr>Query and response messages</vt:lpstr>
      <vt:lpstr>Header format</vt:lpstr>
      <vt:lpstr>Flag fields</vt:lpstr>
      <vt:lpstr>Values of rCode</vt:lpstr>
      <vt:lpstr>Types of records</vt:lpstr>
      <vt:lpstr>Question record format</vt:lpstr>
      <vt:lpstr>Query name format</vt:lpstr>
      <vt:lpstr>Types</vt:lpstr>
      <vt:lpstr>Classes</vt:lpstr>
      <vt:lpstr>Resource record format</vt:lpstr>
      <vt:lpstr>Compression</vt:lpstr>
      <vt:lpstr>Format of an offset pointer</vt:lpstr>
      <vt:lpstr>DDNS</vt:lpstr>
      <vt:lpstr>Encapsulation</vt:lpstr>
      <vt:lpstr>Slide 282</vt:lpstr>
      <vt:lpstr>Slide 283</vt:lpstr>
      <vt:lpstr>Slide 284</vt:lpstr>
      <vt:lpstr>Opening the control connection</vt:lpstr>
      <vt:lpstr>Creating the data connection</vt:lpstr>
      <vt:lpstr>Using the control connection</vt:lpstr>
      <vt:lpstr>Using the data connection</vt:lpstr>
      <vt:lpstr>Command processing</vt:lpstr>
      <vt:lpstr>Access commands</vt:lpstr>
      <vt:lpstr>File management commands</vt:lpstr>
      <vt:lpstr>Data formatting commands</vt:lpstr>
      <vt:lpstr>Port defining commands</vt:lpstr>
      <vt:lpstr>File transfer commands</vt:lpstr>
      <vt:lpstr>Miscellaneous commands</vt:lpstr>
      <vt:lpstr>Response commands</vt:lpstr>
      <vt:lpstr>Response commands</vt:lpstr>
      <vt:lpstr>File transfer</vt:lpstr>
      <vt:lpstr>Example</vt:lpstr>
      <vt:lpstr>Slide 300</vt:lpstr>
      <vt:lpstr>Architecture of WWW</vt:lpstr>
      <vt:lpstr>Browser</vt:lpstr>
      <vt:lpstr>Slide 303</vt:lpstr>
      <vt:lpstr>HTTP</vt:lpstr>
      <vt:lpstr>HTTP transaction</vt:lpstr>
      <vt:lpstr>Request and response messages</vt:lpstr>
      <vt:lpstr>Request and status lines</vt:lpstr>
      <vt:lpstr>Methods</vt:lpstr>
      <vt:lpstr>Status codes</vt:lpstr>
      <vt:lpstr>Status codes</vt:lpstr>
      <vt:lpstr>Header format</vt:lpstr>
      <vt:lpstr>General headers</vt:lpstr>
      <vt:lpstr>Request headers</vt:lpstr>
      <vt:lpstr>Response headers</vt:lpstr>
      <vt:lpstr>Entity headers</vt:lpstr>
      <vt:lpstr>Example</vt:lpstr>
      <vt:lpstr>Example</vt:lpstr>
      <vt:lpstr>SMTP</vt:lpstr>
      <vt:lpstr>First scenario</vt:lpstr>
      <vt:lpstr>Second scenario</vt:lpstr>
      <vt:lpstr>Third scenario</vt:lpstr>
      <vt:lpstr>Fourth scenario</vt:lpstr>
      <vt:lpstr>User Agent</vt:lpstr>
      <vt:lpstr>Format of an email</vt:lpstr>
      <vt:lpstr>Email address</vt:lpstr>
      <vt:lpstr>MIME</vt:lpstr>
      <vt:lpstr>Data types in sub types in MIME</vt:lpstr>
      <vt:lpstr>Content transfer encoding</vt:lpstr>
      <vt:lpstr>Base64</vt:lpstr>
      <vt:lpstr>Base64 encoding table</vt:lpstr>
      <vt:lpstr>Quoted-printable</vt:lpstr>
      <vt:lpstr>Slide 332</vt:lpstr>
      <vt:lpstr>Commands and responses</vt:lpstr>
      <vt:lpstr>Command format</vt:lpstr>
      <vt:lpstr>Commands</vt:lpstr>
      <vt:lpstr>Responses</vt:lpstr>
      <vt:lpstr>Connection establishment</vt:lpstr>
      <vt:lpstr>Message transfer</vt:lpstr>
      <vt:lpstr>Connection termination</vt:lpstr>
      <vt:lpstr>Message Access Agent: POP and IMAP</vt:lpstr>
      <vt:lpstr>POP3 and IMAP4</vt:lpstr>
      <vt:lpstr>POP3</vt:lpstr>
      <vt:lpstr>Telnet</vt:lpstr>
      <vt:lpstr>Local login</vt:lpstr>
      <vt:lpstr>Remote login</vt:lpstr>
      <vt:lpstr>Network Virtual Terminal (NVT)</vt:lpstr>
      <vt:lpstr>Concept of NVT</vt:lpstr>
      <vt:lpstr>NVT character set</vt:lpstr>
      <vt:lpstr>NVT control characters</vt:lpstr>
      <vt:lpstr>Embedding</vt:lpstr>
      <vt:lpstr>Options</vt:lpstr>
      <vt:lpstr>Option negotiation</vt:lpstr>
      <vt:lpstr>NVT character set for option negotiation</vt:lpstr>
      <vt:lpstr>Offer to enable an option</vt:lpstr>
      <vt:lpstr>Request to enable an option</vt:lpstr>
      <vt:lpstr>Offer to disable an option</vt:lpstr>
      <vt:lpstr>Request to disable an option</vt:lpstr>
      <vt:lpstr>Cryptography</vt:lpstr>
      <vt:lpstr>Cryptography</vt:lpstr>
      <vt:lpstr>Traditional Ciphers</vt:lpstr>
      <vt:lpstr>General idea of traditional cipher</vt:lpstr>
      <vt:lpstr>Representation of characters in modulo 26</vt:lpstr>
      <vt:lpstr>Example</vt:lpstr>
      <vt:lpstr>Example</vt:lpstr>
      <vt:lpstr>Transposition cipher</vt:lpstr>
      <vt:lpstr>Modern ciphers</vt:lpstr>
      <vt:lpstr>Modern ciphers</vt:lpstr>
      <vt:lpstr>Components of Modern ciphers</vt:lpstr>
      <vt:lpstr>General structure of DES</vt:lpstr>
      <vt:lpstr>DES function</vt:lpstr>
      <vt:lpstr>DES key generation</vt:lpstr>
      <vt:lpstr>Example</vt:lpstr>
      <vt:lpstr>Example</vt:lpstr>
      <vt:lpstr>One time pad</vt:lpstr>
      <vt:lpstr>Asymmetric key ciphers</vt:lpstr>
      <vt:lpstr>Asymmetric key ciphers</vt:lpstr>
      <vt:lpstr>General idea of asymmetric key ciphers</vt:lpstr>
      <vt:lpstr>Encryption, decryption and key in RSA</vt:lpstr>
      <vt:lpstr>Example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RadheyKrishna</dc:creator>
  <cp:lastModifiedBy>dipak kumar</cp:lastModifiedBy>
  <cp:revision>1</cp:revision>
  <dcterms:created xsi:type="dcterms:W3CDTF">2023-01-27T05:13:27Z</dcterms:created>
  <dcterms:modified xsi:type="dcterms:W3CDTF">2023-01-27T05:18:23Z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2023-01-27T00:00:00Z</vt:filetime>
  </property>
</Properties>
</file>